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60" r:id="rId1"/>
    <p:sldMasterId id="2147483673" r:id="rId2"/>
  </p:sldMasterIdLst>
  <p:sldIdLst>
    <p:sldId id="291" r:id="rId3"/>
    <p:sldId id="301" r:id="rId4"/>
    <p:sldId id="302" r:id="rId5"/>
    <p:sldId id="305" r:id="rId6"/>
    <p:sldId id="306" r:id="rId7"/>
    <p:sldId id="307" r:id="rId8"/>
  </p:sldIdLst>
  <p:sldSz cx="12192000" cy="6858000"/>
  <p:notesSz cx="6858000" cy="9144000"/>
  <p:embeddedFontLst>
    <p:embeddedFont>
      <p:font typeface="Calibri" panose="020F0502020204030204" pitchFamily="34" charset="0"/>
      <p:regular r:id="rId9"/>
      <p:bold r:id="rId10"/>
      <p:italic r:id="rId11"/>
      <p:boldItalic r:id="rId12"/>
    </p:embeddedFont>
    <p:embeddedFont>
      <p:font typeface="Century Gothic" panose="020B0502020202020204" pitchFamily="34" charset="0"/>
      <p:regular r:id="rId13"/>
      <p:bold r:id="rId14"/>
      <p:italic r:id="rId15"/>
      <p:boldItalic r:id="rId16"/>
    </p:embeddedFont>
    <p:embeddedFont>
      <p:font typeface="Calibri Light" panose="020F0302020204030204" pitchFamily="34" charset="0"/>
      <p:regular r:id="rId17"/>
      <p:italic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63393"/>
    <a:srgbClr val="135898"/>
    <a:srgbClr val="0070C0"/>
    <a:srgbClr val="BDC3C7"/>
    <a:srgbClr val="ECF0F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75" autoAdjust="0"/>
    <p:restoredTop sz="94660"/>
  </p:normalViewPr>
  <p:slideViewPr>
    <p:cSldViewPr snapToGrid="0" showGuides="1">
      <p:cViewPr varScale="1">
        <p:scale>
          <a:sx n="78" d="100"/>
          <a:sy n="78" d="100"/>
        </p:scale>
        <p:origin x="378" y="9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font" Target="fonts/font5.fntdata"/><Relationship Id="rId18" Type="http://schemas.openxmlformats.org/officeDocument/2006/relationships/font" Target="fonts/font10.fntdata"/><Relationship Id="rId3" Type="http://schemas.openxmlformats.org/officeDocument/2006/relationships/slide" Target="slides/slide1.xml"/><Relationship Id="rId21"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font" Target="fonts/font4.fntdata"/><Relationship Id="rId17" Type="http://schemas.openxmlformats.org/officeDocument/2006/relationships/font" Target="fonts/font9.fntdata"/><Relationship Id="rId2" Type="http://schemas.openxmlformats.org/officeDocument/2006/relationships/slideMaster" Target="slideMasters/slideMaster2.xml"/><Relationship Id="rId16" Type="http://schemas.openxmlformats.org/officeDocument/2006/relationships/font" Target="fonts/font8.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font" Target="fonts/font3.fntdata"/><Relationship Id="rId5" Type="http://schemas.openxmlformats.org/officeDocument/2006/relationships/slide" Target="slides/slide3.xml"/><Relationship Id="rId15" Type="http://schemas.openxmlformats.org/officeDocument/2006/relationships/font" Target="fonts/font7.fntdata"/><Relationship Id="rId10" Type="http://schemas.openxmlformats.org/officeDocument/2006/relationships/font" Target="fonts/font2.fntdata"/><Relationship Id="rId19"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font" Target="fonts/font1.fntdata"/><Relationship Id="rId14" Type="http://schemas.openxmlformats.org/officeDocument/2006/relationships/font" Target="fonts/font6.fntdata"/><Relationship Id="rId22" Type="http://schemas.openxmlformats.org/officeDocument/2006/relationships/tableStyles" Target="tableStyles.xml"/></Relationships>
</file>

<file path=ppt/media/image1.jpe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pic>
        <p:nvPicPr>
          <p:cNvPr id="7" name="Picture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Date Placeholder 3"/>
          <p:cNvSpPr>
            <a:spLocks noGrp="1"/>
          </p:cNvSpPr>
          <p:nvPr>
            <p:ph type="dt" sz="half" idx="10"/>
          </p:nvPr>
        </p:nvSpPr>
        <p:spPr/>
        <p:txBody>
          <a:bodyPr/>
          <a:lstStyle/>
          <a:p>
            <a:fld id="{1E887E74-4B98-4586-A5A4-DCBB654A020F}" type="datetimeFigureOut">
              <a:rPr lang="en-US" smtClean="0"/>
              <a:t>12/24/2018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524C5A2-83A4-4277-B7AD-359262251B42}" type="slidenum">
              <a:rPr lang="en-US" smtClean="0"/>
              <a:t>‹#›</a:t>
            </a:fld>
            <a:endParaRPr lang="en-US" dirty="0"/>
          </a:p>
        </p:txBody>
      </p:sp>
      <p:sp>
        <p:nvSpPr>
          <p:cNvPr id="16" name="Freeform 15"/>
          <p:cNvSpPr/>
          <p:nvPr/>
        </p:nvSpPr>
        <p:spPr>
          <a:xfrm rot="-1500000">
            <a:off x="7062783" y="-1719461"/>
            <a:ext cx="6125957" cy="9072040"/>
          </a:xfrm>
          <a:custGeom>
            <a:avLst/>
            <a:gdLst>
              <a:gd name="connsiteX0" fmla="*/ 0 w 6125957"/>
              <a:gd name="connsiteY0" fmla="*/ 0 h 9072040"/>
              <a:gd name="connsiteX1" fmla="*/ 6125957 w 6125957"/>
              <a:gd name="connsiteY1" fmla="*/ 2856581 h 9072040"/>
              <a:gd name="connsiteX2" fmla="*/ 3227641 w 6125957"/>
              <a:gd name="connsiteY2" fmla="*/ 9072040 h 9072040"/>
              <a:gd name="connsiteX3" fmla="*/ 0 w 6125957"/>
              <a:gd name="connsiteY3" fmla="*/ 7566966 h 9072040"/>
            </a:gdLst>
            <a:ahLst/>
            <a:cxnLst>
              <a:cxn ang="0">
                <a:pos x="connsiteX0" y="connsiteY0"/>
              </a:cxn>
              <a:cxn ang="0">
                <a:pos x="connsiteX1" y="connsiteY1"/>
              </a:cxn>
              <a:cxn ang="0">
                <a:pos x="connsiteX2" y="connsiteY2"/>
              </a:cxn>
              <a:cxn ang="0">
                <a:pos x="connsiteX3" y="connsiteY3"/>
              </a:cxn>
            </a:cxnLst>
            <a:rect l="l" t="t" r="r" b="b"/>
            <a:pathLst>
              <a:path w="6125957" h="9072040">
                <a:moveTo>
                  <a:pt x="0" y="0"/>
                </a:moveTo>
                <a:lnTo>
                  <a:pt x="6125957" y="2856581"/>
                </a:lnTo>
                <a:lnTo>
                  <a:pt x="3227641" y="9072040"/>
                </a:lnTo>
                <a:lnTo>
                  <a:pt x="0" y="7566966"/>
                </a:lnTo>
                <a:close/>
              </a:path>
            </a:pathLst>
          </a:custGeom>
          <a:solidFill>
            <a:srgbClr val="0070C0">
              <a:alpha val="8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13"/>
          <p:cNvSpPr/>
          <p:nvPr/>
        </p:nvSpPr>
        <p:spPr>
          <a:xfrm rot="-1500000">
            <a:off x="-909109" y="-889850"/>
            <a:ext cx="7821275" cy="9862580"/>
          </a:xfrm>
          <a:custGeom>
            <a:avLst/>
            <a:gdLst>
              <a:gd name="connsiteX0" fmla="*/ 2898317 w 7821275"/>
              <a:gd name="connsiteY0" fmla="*/ 0 h 9862580"/>
              <a:gd name="connsiteX1" fmla="*/ 7821275 w 7821275"/>
              <a:gd name="connsiteY1" fmla="*/ 2295614 h 9862580"/>
              <a:gd name="connsiteX2" fmla="*/ 7821275 w 7821275"/>
              <a:gd name="connsiteY2" fmla="*/ 9862580 h 9862580"/>
              <a:gd name="connsiteX3" fmla="*/ 0 w 7821275"/>
              <a:gd name="connsiteY3" fmla="*/ 6215460 h 9862580"/>
            </a:gdLst>
            <a:ahLst/>
            <a:cxnLst>
              <a:cxn ang="0">
                <a:pos x="connsiteX0" y="connsiteY0"/>
              </a:cxn>
              <a:cxn ang="0">
                <a:pos x="connsiteX1" y="connsiteY1"/>
              </a:cxn>
              <a:cxn ang="0">
                <a:pos x="connsiteX2" y="connsiteY2"/>
              </a:cxn>
              <a:cxn ang="0">
                <a:pos x="connsiteX3" y="connsiteY3"/>
              </a:cxn>
            </a:cxnLst>
            <a:rect l="l" t="t" r="r" b="b"/>
            <a:pathLst>
              <a:path w="7821275" h="9862580">
                <a:moveTo>
                  <a:pt x="2898317" y="0"/>
                </a:moveTo>
                <a:lnTo>
                  <a:pt x="7821275" y="2295614"/>
                </a:lnTo>
                <a:lnTo>
                  <a:pt x="7821275" y="9862580"/>
                </a:lnTo>
                <a:lnTo>
                  <a:pt x="0" y="6215460"/>
                </a:lnTo>
                <a:close/>
              </a:path>
            </a:pathLst>
          </a:custGeom>
          <a:solidFill>
            <a:schemeClr val="tx1">
              <a:lumMod val="85000"/>
              <a:lumOff val="15000"/>
              <a:alpha val="8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17" name="Group 16"/>
          <p:cNvGrpSpPr/>
          <p:nvPr/>
        </p:nvGrpSpPr>
        <p:grpSpPr>
          <a:xfrm>
            <a:off x="1648725" y="5410199"/>
            <a:ext cx="10543275" cy="274322"/>
            <a:chOff x="1648725" y="5181599"/>
            <a:chExt cx="10543275" cy="274322"/>
          </a:xfrm>
        </p:grpSpPr>
        <p:sp>
          <p:nvSpPr>
            <p:cNvPr id="11" name="Rectangle 10"/>
            <p:cNvSpPr/>
            <p:nvPr userDrawn="1"/>
          </p:nvSpPr>
          <p:spPr>
            <a:xfrm>
              <a:off x="1778000" y="5181599"/>
              <a:ext cx="10414000" cy="27432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Isosceles Triangle 11"/>
            <p:cNvSpPr>
              <a:spLocks noChangeAspect="1"/>
            </p:cNvSpPr>
            <p:nvPr userDrawn="1"/>
          </p:nvSpPr>
          <p:spPr>
            <a:xfrm rot="16200000" flipH="1">
              <a:off x="1576203" y="5254123"/>
              <a:ext cx="274320" cy="129275"/>
            </a:xfrm>
            <a:prstGeom prst="triangle">
              <a:avLst>
                <a:gd name="adj" fmla="val 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1" name="Text Placeholder 20"/>
          <p:cNvSpPr>
            <a:spLocks noGrp="1"/>
          </p:cNvSpPr>
          <p:nvPr>
            <p:ph type="body" sz="quarter" idx="13"/>
          </p:nvPr>
        </p:nvSpPr>
        <p:spPr>
          <a:xfrm>
            <a:off x="1648725" y="3017674"/>
            <a:ext cx="4739375" cy="2256001"/>
          </a:xfrm>
        </p:spPr>
        <p:txBody>
          <a:bodyPr>
            <a:normAutofit/>
          </a:bodyPr>
          <a:lstStyle>
            <a:lvl1pPr>
              <a:defRPr sz="3200">
                <a:solidFill>
                  <a:schemeClr val="bg1"/>
                </a:solidFill>
                <a:latin typeface="Century Gothic" panose="020B0502020202020204" pitchFamily="34" charset="0"/>
              </a:defRPr>
            </a:lvl1pPr>
            <a:lvl2pPr>
              <a:defRPr sz="2800">
                <a:solidFill>
                  <a:schemeClr val="bg1"/>
                </a:solidFill>
                <a:latin typeface="Century Gothic" panose="020B0502020202020204" pitchFamily="34" charset="0"/>
              </a:defRPr>
            </a:lvl2pPr>
            <a:lvl3pPr>
              <a:defRPr sz="2400">
                <a:solidFill>
                  <a:schemeClr val="bg1"/>
                </a:solidFill>
                <a:latin typeface="Century Gothic" panose="020B0502020202020204" pitchFamily="34" charset="0"/>
              </a:defRPr>
            </a:lvl3pPr>
            <a:lvl4pPr>
              <a:defRPr sz="2000">
                <a:solidFill>
                  <a:schemeClr val="bg1"/>
                </a:solidFill>
                <a:latin typeface="Century Gothic" panose="020B0502020202020204" pitchFamily="34" charset="0"/>
              </a:defRPr>
            </a:lvl4pPr>
            <a:lvl5pPr>
              <a:defRPr sz="2000">
                <a:solidFill>
                  <a:schemeClr val="bg1"/>
                </a:solidFill>
                <a:latin typeface="Century Gothic" panose="020B0502020202020204"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23" name="Picture 2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38896" y="0"/>
            <a:ext cx="3653104" cy="1108747"/>
          </a:xfrm>
          <a:prstGeom prst="rect">
            <a:avLst/>
          </a:prstGeom>
        </p:spPr>
      </p:pic>
    </p:spTree>
    <p:extLst>
      <p:ext uri="{BB962C8B-B14F-4D97-AF65-F5344CB8AC3E}">
        <p14:creationId xmlns:p14="http://schemas.microsoft.com/office/powerpoint/2010/main" val="1784204770"/>
      </p:ext>
    </p:extLst>
  </p:cSld>
  <p:clrMapOvr>
    <a:masterClrMapping/>
  </p:clrMapOvr>
  <p:transition spd="med">
    <p:pull/>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E887E74-4B98-4586-A5A4-DCBB654A020F}" type="datetimeFigureOut">
              <a:rPr lang="en-US" smtClean="0"/>
              <a:t>12/24/2018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524C5A2-83A4-4277-B7AD-359262251B42}" type="slidenum">
              <a:rPr lang="en-US" smtClean="0"/>
              <a:t>‹#›</a:t>
            </a:fld>
            <a:endParaRPr lang="en-US" dirty="0"/>
          </a:p>
        </p:txBody>
      </p:sp>
    </p:spTree>
    <p:extLst>
      <p:ext uri="{BB962C8B-B14F-4D97-AF65-F5344CB8AC3E}">
        <p14:creationId xmlns:p14="http://schemas.microsoft.com/office/powerpoint/2010/main" val="3319570252"/>
      </p:ext>
    </p:extLst>
  </p:cSld>
  <p:clrMapOvr>
    <a:masterClrMapping/>
  </p:clrMapOvr>
  <p:transition spd="med">
    <p:pull/>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E887E74-4B98-4586-A5A4-DCBB654A020F}" type="datetimeFigureOut">
              <a:rPr lang="en-US" smtClean="0"/>
              <a:t>12/24/2018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524C5A2-83A4-4277-B7AD-359262251B42}" type="slidenum">
              <a:rPr lang="en-US" smtClean="0"/>
              <a:t>‹#›</a:t>
            </a:fld>
            <a:endParaRPr lang="en-US" dirty="0"/>
          </a:p>
        </p:txBody>
      </p:sp>
    </p:spTree>
    <p:extLst>
      <p:ext uri="{BB962C8B-B14F-4D97-AF65-F5344CB8AC3E}">
        <p14:creationId xmlns:p14="http://schemas.microsoft.com/office/powerpoint/2010/main" val="4206593889"/>
      </p:ext>
    </p:extLst>
  </p:cSld>
  <p:clrMapOvr>
    <a:masterClrMapping/>
  </p:clrMapOvr>
  <p:transition spd="med">
    <p:pull/>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E887E74-4B98-4586-A5A4-DCBB654A020F}" type="datetimeFigureOut">
              <a:rPr lang="en-US" smtClean="0"/>
              <a:t>12/24/2018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524C5A2-83A4-4277-B7AD-359262251B42}" type="slidenum">
              <a:rPr lang="en-US" smtClean="0"/>
              <a:t>‹#›</a:t>
            </a:fld>
            <a:endParaRPr lang="en-US" dirty="0"/>
          </a:p>
        </p:txBody>
      </p:sp>
    </p:spTree>
    <p:extLst>
      <p:ext uri="{BB962C8B-B14F-4D97-AF65-F5344CB8AC3E}">
        <p14:creationId xmlns:p14="http://schemas.microsoft.com/office/powerpoint/2010/main" val="4236151898"/>
      </p:ext>
    </p:extLst>
  </p:cSld>
  <p:clrMapOvr>
    <a:masterClrMapping/>
  </p:clrMapOvr>
  <p:transition spd="med">
    <p:pull/>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grpSp>
        <p:nvGrpSpPr>
          <p:cNvPr id="30" name="Group 29"/>
          <p:cNvGrpSpPr/>
          <p:nvPr userDrawn="1"/>
        </p:nvGrpSpPr>
        <p:grpSpPr>
          <a:xfrm>
            <a:off x="0" y="-1587"/>
            <a:ext cx="12211050" cy="1182120"/>
            <a:chOff x="0" y="-1587"/>
            <a:chExt cx="12211050" cy="1182120"/>
          </a:xfrm>
        </p:grpSpPr>
        <p:sp>
          <p:nvSpPr>
            <p:cNvPr id="20" name="Rectangle 19"/>
            <p:cNvSpPr/>
            <p:nvPr userDrawn="1"/>
          </p:nvSpPr>
          <p:spPr>
            <a:xfrm>
              <a:off x="9768770" y="265872"/>
              <a:ext cx="2442280" cy="9144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6" name="Group 15"/>
            <p:cNvGrpSpPr/>
            <p:nvPr userDrawn="1"/>
          </p:nvGrpSpPr>
          <p:grpSpPr>
            <a:xfrm>
              <a:off x="313799" y="-1587"/>
              <a:ext cx="844992" cy="914400"/>
              <a:chOff x="909523" y="107281"/>
              <a:chExt cx="844992" cy="914400"/>
            </a:xfrm>
          </p:grpSpPr>
          <p:sp>
            <p:nvSpPr>
              <p:cNvPr id="13" name="Right Triangle 12"/>
              <p:cNvSpPr>
                <a:spLocks noChangeAspect="1"/>
              </p:cNvSpPr>
              <p:nvPr userDrawn="1"/>
            </p:nvSpPr>
            <p:spPr>
              <a:xfrm>
                <a:off x="1332019" y="107281"/>
                <a:ext cx="422496" cy="914400"/>
              </a:xfrm>
              <a:prstGeom prst="rtTriangl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ight Triangle 14"/>
              <p:cNvSpPr>
                <a:spLocks noChangeAspect="1"/>
              </p:cNvSpPr>
              <p:nvPr userDrawn="1"/>
            </p:nvSpPr>
            <p:spPr>
              <a:xfrm flipH="1" flipV="1">
                <a:off x="909523" y="107281"/>
                <a:ext cx="422496" cy="914400"/>
              </a:xfrm>
              <a:prstGeom prst="rtTriangl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 name="Group 9"/>
            <p:cNvGrpSpPr/>
            <p:nvPr userDrawn="1"/>
          </p:nvGrpSpPr>
          <p:grpSpPr>
            <a:xfrm>
              <a:off x="0" y="0"/>
              <a:ext cx="872438" cy="914400"/>
              <a:chOff x="0" y="0"/>
              <a:chExt cx="872438" cy="914400"/>
            </a:xfrm>
          </p:grpSpPr>
          <p:sp>
            <p:nvSpPr>
              <p:cNvPr id="7" name="Rectangle 6"/>
              <p:cNvSpPr/>
              <p:nvPr userDrawn="1"/>
            </p:nvSpPr>
            <p:spPr>
              <a:xfrm>
                <a:off x="0" y="0"/>
                <a:ext cx="449943" cy="9144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ight Triangle 8"/>
              <p:cNvSpPr>
                <a:spLocks noChangeAspect="1"/>
              </p:cNvSpPr>
              <p:nvPr userDrawn="1"/>
            </p:nvSpPr>
            <p:spPr>
              <a:xfrm>
                <a:off x="449942" y="0"/>
                <a:ext cx="422496" cy="914400"/>
              </a:xfrm>
              <a:prstGeom prst="rtTriangl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7" name="Right Triangle 16"/>
            <p:cNvSpPr>
              <a:spLocks noChangeAspect="1"/>
            </p:cNvSpPr>
            <p:nvPr userDrawn="1"/>
          </p:nvSpPr>
          <p:spPr>
            <a:xfrm flipH="1" flipV="1">
              <a:off x="859006" y="265872"/>
              <a:ext cx="422496" cy="914400"/>
            </a:xfrm>
            <a:prstGeom prst="rtTriangl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p:cNvSpPr/>
            <p:nvPr userDrawn="1"/>
          </p:nvSpPr>
          <p:spPr>
            <a:xfrm>
              <a:off x="1282846" y="265872"/>
              <a:ext cx="9284568" cy="9144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ight Triangle 18"/>
            <p:cNvSpPr>
              <a:spLocks noChangeAspect="1"/>
            </p:cNvSpPr>
            <p:nvPr userDrawn="1"/>
          </p:nvSpPr>
          <p:spPr>
            <a:xfrm>
              <a:off x="10567414" y="266133"/>
              <a:ext cx="422496" cy="914400"/>
            </a:xfrm>
            <a:prstGeom prst="rtTriangl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1" name="Group 30"/>
          <p:cNvGrpSpPr/>
          <p:nvPr userDrawn="1"/>
        </p:nvGrpSpPr>
        <p:grpSpPr>
          <a:xfrm>
            <a:off x="3701608" y="6356349"/>
            <a:ext cx="8509442" cy="365762"/>
            <a:chOff x="3701608" y="6356349"/>
            <a:chExt cx="8509442" cy="365762"/>
          </a:xfrm>
        </p:grpSpPr>
        <p:sp>
          <p:nvSpPr>
            <p:cNvPr id="22" name="Rectangle 21"/>
            <p:cNvSpPr/>
            <p:nvPr userDrawn="1"/>
          </p:nvSpPr>
          <p:spPr>
            <a:xfrm>
              <a:off x="3873976" y="6356349"/>
              <a:ext cx="8337074" cy="365125"/>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Isosceles Triangle 22"/>
            <p:cNvSpPr>
              <a:spLocks noChangeAspect="1"/>
            </p:cNvSpPr>
            <p:nvPr userDrawn="1"/>
          </p:nvSpPr>
          <p:spPr>
            <a:xfrm rot="16200000" flipH="1">
              <a:off x="3604912" y="6453047"/>
              <a:ext cx="365760" cy="172367"/>
            </a:xfrm>
            <a:prstGeom prst="triangle">
              <a:avLst>
                <a:gd name="adj" fmla="val 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Title 1"/>
          <p:cNvSpPr>
            <a:spLocks noGrp="1"/>
          </p:cNvSpPr>
          <p:nvPr>
            <p:ph type="title"/>
          </p:nvPr>
        </p:nvSpPr>
        <p:spPr>
          <a:xfrm>
            <a:off x="1289669" y="60290"/>
            <a:ext cx="9276401" cy="1325563"/>
          </a:xfrm>
        </p:spPr>
        <p:txBody>
          <a:bodyPr/>
          <a:lstStyle>
            <a:lvl1pPr>
              <a:defRPr>
                <a:solidFill>
                  <a:schemeClr val="bg1"/>
                </a:solidFill>
              </a:defRPr>
            </a:lvl1pPr>
          </a:lstStyle>
          <a:p>
            <a:r>
              <a:rPr lang="en-US"/>
              <a:t>Click to edit Master title style</a:t>
            </a:r>
            <a:endParaRPr lang="en-US" dirty="0"/>
          </a:p>
        </p:txBody>
      </p:sp>
      <p:sp>
        <p:nvSpPr>
          <p:cNvPr id="3" name="Content Placeholder 2"/>
          <p:cNvSpPr>
            <a:spLocks noGrp="1"/>
          </p:cNvSpPr>
          <p:nvPr>
            <p:ph idx="1"/>
          </p:nvPr>
        </p:nvSpPr>
        <p:spPr>
          <a:xfrm>
            <a:off x="645255" y="1532811"/>
            <a:ext cx="10515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9407062" y="6368411"/>
            <a:ext cx="2743200" cy="365125"/>
          </a:xfrm>
        </p:spPr>
        <p:txBody>
          <a:bodyPr/>
          <a:lstStyle>
            <a:lvl1pPr algn="r">
              <a:defRPr sz="1400">
                <a:solidFill>
                  <a:schemeClr val="bg1"/>
                </a:solidFill>
              </a:defRPr>
            </a:lvl1pPr>
          </a:lstStyle>
          <a:p>
            <a:fld id="{5D7E96DA-080B-4784-B9B5-EC4CB0FAE680}" type="datetimeFigureOut">
              <a:rPr lang="en-US" smtClean="0"/>
              <a:pPr/>
              <a:t>12/24/2018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35857" y="68997"/>
            <a:ext cx="569560" cy="844609"/>
          </a:xfrm>
        </p:spPr>
        <p:txBody>
          <a:bodyPr/>
          <a:lstStyle>
            <a:lvl1pPr>
              <a:defRPr sz="2000">
                <a:solidFill>
                  <a:schemeClr val="bg1"/>
                </a:solidFill>
              </a:defRPr>
            </a:lvl1pPr>
          </a:lstStyle>
          <a:p>
            <a:fld id="{F5751902-701A-4BB3-B7D1-D78D2680F43A}" type="slidenum">
              <a:rPr lang="en-US" smtClean="0"/>
              <a:pPr/>
              <a:t>‹#›</a:t>
            </a:fld>
            <a:endParaRPr lang="en-US" dirty="0"/>
          </a:p>
        </p:txBody>
      </p:sp>
      <p:pic>
        <p:nvPicPr>
          <p:cNvPr id="32" name="Picture 3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5857" y="6236689"/>
            <a:ext cx="1991521" cy="604443"/>
          </a:xfrm>
          <a:prstGeom prst="rect">
            <a:avLst/>
          </a:prstGeom>
        </p:spPr>
      </p:pic>
    </p:spTree>
    <p:extLst>
      <p:ext uri="{BB962C8B-B14F-4D97-AF65-F5344CB8AC3E}">
        <p14:creationId xmlns:p14="http://schemas.microsoft.com/office/powerpoint/2010/main" val="3682656857"/>
      </p:ext>
    </p:extLst>
  </p:cSld>
  <p:clrMapOvr>
    <a:masterClrMapping/>
  </p:clrMapOvr>
  <p:transition spd="med">
    <p:pull/>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2AB7316A-020E-43DE-865D-5DED88EE0544}" type="datetimeFigureOut">
              <a:rPr lang="en-US" smtClean="0"/>
              <a:t>12/24/2018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5F07727-9762-420A-8041-A1473EA41C1E}" type="slidenum">
              <a:rPr lang="en-US" smtClean="0"/>
              <a:t>‹#›</a:t>
            </a:fld>
            <a:endParaRPr lang="en-US" dirty="0"/>
          </a:p>
        </p:txBody>
      </p:sp>
    </p:spTree>
    <p:extLst>
      <p:ext uri="{BB962C8B-B14F-4D97-AF65-F5344CB8AC3E}">
        <p14:creationId xmlns:p14="http://schemas.microsoft.com/office/powerpoint/2010/main" val="2979997161"/>
      </p:ext>
    </p:extLst>
  </p:cSld>
  <p:clrMapOvr>
    <a:masterClrMapping/>
  </p:clrMapOvr>
  <p:transition spd="med">
    <p:pull/>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AB7316A-020E-43DE-865D-5DED88EE0544}" type="datetimeFigureOut">
              <a:rPr lang="en-US" smtClean="0"/>
              <a:t>12/24/2018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5F07727-9762-420A-8041-A1473EA41C1E}" type="slidenum">
              <a:rPr lang="en-US" smtClean="0"/>
              <a:t>‹#›</a:t>
            </a:fld>
            <a:endParaRPr lang="en-US" dirty="0"/>
          </a:p>
        </p:txBody>
      </p:sp>
    </p:spTree>
    <p:extLst>
      <p:ext uri="{BB962C8B-B14F-4D97-AF65-F5344CB8AC3E}">
        <p14:creationId xmlns:p14="http://schemas.microsoft.com/office/powerpoint/2010/main" val="3967516092"/>
      </p:ext>
    </p:extLst>
  </p:cSld>
  <p:clrMapOvr>
    <a:masterClrMapping/>
  </p:clrMapOvr>
  <p:transition spd="med">
    <p:pull/>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2AB7316A-020E-43DE-865D-5DED88EE0544}" type="datetimeFigureOut">
              <a:rPr lang="en-US" smtClean="0"/>
              <a:t>12/24/2018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5F07727-9762-420A-8041-A1473EA41C1E}" type="slidenum">
              <a:rPr lang="en-US" smtClean="0"/>
              <a:t>‹#›</a:t>
            </a:fld>
            <a:endParaRPr lang="en-US" dirty="0"/>
          </a:p>
        </p:txBody>
      </p:sp>
    </p:spTree>
    <p:extLst>
      <p:ext uri="{BB962C8B-B14F-4D97-AF65-F5344CB8AC3E}">
        <p14:creationId xmlns:p14="http://schemas.microsoft.com/office/powerpoint/2010/main" val="84906563"/>
      </p:ext>
    </p:extLst>
  </p:cSld>
  <p:clrMapOvr>
    <a:masterClrMapping/>
  </p:clrMapOvr>
  <p:transition spd="med">
    <p:pull/>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AB7316A-020E-43DE-865D-5DED88EE0544}" type="datetimeFigureOut">
              <a:rPr lang="en-US" smtClean="0"/>
              <a:t>12/24/2018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5F07727-9762-420A-8041-A1473EA41C1E}" type="slidenum">
              <a:rPr lang="en-US" smtClean="0"/>
              <a:t>‹#›</a:t>
            </a:fld>
            <a:endParaRPr lang="en-US" dirty="0"/>
          </a:p>
        </p:txBody>
      </p:sp>
    </p:spTree>
    <p:extLst>
      <p:ext uri="{BB962C8B-B14F-4D97-AF65-F5344CB8AC3E}">
        <p14:creationId xmlns:p14="http://schemas.microsoft.com/office/powerpoint/2010/main" val="2180783190"/>
      </p:ext>
    </p:extLst>
  </p:cSld>
  <p:clrMapOvr>
    <a:masterClrMapping/>
  </p:clrMapOvr>
  <p:transition spd="med">
    <p:pull/>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AB7316A-020E-43DE-865D-5DED88EE0544}" type="datetimeFigureOut">
              <a:rPr lang="en-US" smtClean="0"/>
              <a:t>12/24/2018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F5F07727-9762-420A-8041-A1473EA41C1E}" type="slidenum">
              <a:rPr lang="en-US" smtClean="0"/>
              <a:t>‹#›</a:t>
            </a:fld>
            <a:endParaRPr lang="en-US" dirty="0"/>
          </a:p>
        </p:txBody>
      </p:sp>
    </p:spTree>
    <p:extLst>
      <p:ext uri="{BB962C8B-B14F-4D97-AF65-F5344CB8AC3E}">
        <p14:creationId xmlns:p14="http://schemas.microsoft.com/office/powerpoint/2010/main" val="1885420836"/>
      </p:ext>
    </p:extLst>
  </p:cSld>
  <p:clrMapOvr>
    <a:masterClrMapping/>
  </p:clrMapOvr>
  <p:transition spd="med">
    <p:pull/>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AB7316A-020E-43DE-865D-5DED88EE0544}" type="datetimeFigureOut">
              <a:rPr lang="en-US" smtClean="0"/>
              <a:t>12/24/2018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F5F07727-9762-420A-8041-A1473EA41C1E}" type="slidenum">
              <a:rPr lang="en-US" smtClean="0"/>
              <a:t>‹#›</a:t>
            </a:fld>
            <a:endParaRPr lang="en-US" dirty="0"/>
          </a:p>
        </p:txBody>
      </p:sp>
    </p:spTree>
    <p:extLst>
      <p:ext uri="{BB962C8B-B14F-4D97-AF65-F5344CB8AC3E}">
        <p14:creationId xmlns:p14="http://schemas.microsoft.com/office/powerpoint/2010/main" val="828270370"/>
      </p:ext>
    </p:extLst>
  </p:cSld>
  <p:clrMapOvr>
    <a:masterClrMapping/>
  </p:clrMapOvr>
  <p:transition spd="med">
    <p:pull/>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30" name="Group 29"/>
          <p:cNvGrpSpPr/>
          <p:nvPr/>
        </p:nvGrpSpPr>
        <p:grpSpPr>
          <a:xfrm>
            <a:off x="0" y="-1587"/>
            <a:ext cx="12211050" cy="1182120"/>
            <a:chOff x="0" y="-1587"/>
            <a:chExt cx="12211050" cy="1182120"/>
          </a:xfrm>
        </p:grpSpPr>
        <p:sp>
          <p:nvSpPr>
            <p:cNvPr id="20" name="Rectangle 19"/>
            <p:cNvSpPr/>
            <p:nvPr userDrawn="1"/>
          </p:nvSpPr>
          <p:spPr>
            <a:xfrm>
              <a:off x="9768770" y="265872"/>
              <a:ext cx="2442280" cy="91440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6" name="Group 15"/>
            <p:cNvGrpSpPr/>
            <p:nvPr userDrawn="1"/>
          </p:nvGrpSpPr>
          <p:grpSpPr>
            <a:xfrm>
              <a:off x="313799" y="-1587"/>
              <a:ext cx="844992" cy="914400"/>
              <a:chOff x="909523" y="107281"/>
              <a:chExt cx="844992" cy="914400"/>
            </a:xfrm>
          </p:grpSpPr>
          <p:sp>
            <p:nvSpPr>
              <p:cNvPr id="13" name="Right Triangle 12"/>
              <p:cNvSpPr>
                <a:spLocks noChangeAspect="1"/>
              </p:cNvSpPr>
              <p:nvPr userDrawn="1"/>
            </p:nvSpPr>
            <p:spPr>
              <a:xfrm>
                <a:off x="1332019" y="107281"/>
                <a:ext cx="422496" cy="914400"/>
              </a:xfrm>
              <a:prstGeom prst="rtTriangl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ight Triangle 14"/>
              <p:cNvSpPr>
                <a:spLocks noChangeAspect="1"/>
              </p:cNvSpPr>
              <p:nvPr userDrawn="1"/>
            </p:nvSpPr>
            <p:spPr>
              <a:xfrm flipH="1" flipV="1">
                <a:off x="909523" y="107281"/>
                <a:ext cx="422496" cy="914400"/>
              </a:xfrm>
              <a:prstGeom prst="rtTriangl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0" name="Group 9"/>
            <p:cNvGrpSpPr/>
            <p:nvPr userDrawn="1"/>
          </p:nvGrpSpPr>
          <p:grpSpPr>
            <a:xfrm>
              <a:off x="0" y="0"/>
              <a:ext cx="872438" cy="914400"/>
              <a:chOff x="0" y="0"/>
              <a:chExt cx="872438" cy="914400"/>
            </a:xfrm>
          </p:grpSpPr>
          <p:sp>
            <p:nvSpPr>
              <p:cNvPr id="7" name="Rectangle 6"/>
              <p:cNvSpPr/>
              <p:nvPr userDrawn="1"/>
            </p:nvSpPr>
            <p:spPr>
              <a:xfrm>
                <a:off x="0" y="0"/>
                <a:ext cx="449943" cy="9144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ight Triangle 8"/>
              <p:cNvSpPr>
                <a:spLocks noChangeAspect="1"/>
              </p:cNvSpPr>
              <p:nvPr userDrawn="1"/>
            </p:nvSpPr>
            <p:spPr>
              <a:xfrm>
                <a:off x="449942" y="0"/>
                <a:ext cx="422496" cy="914400"/>
              </a:xfrm>
              <a:prstGeom prst="rtTriangl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7" name="Right Triangle 16"/>
            <p:cNvSpPr>
              <a:spLocks noChangeAspect="1"/>
            </p:cNvSpPr>
            <p:nvPr userDrawn="1"/>
          </p:nvSpPr>
          <p:spPr>
            <a:xfrm flipH="1" flipV="1">
              <a:off x="859006" y="265872"/>
              <a:ext cx="422496" cy="914400"/>
            </a:xfrm>
            <a:prstGeom prst="rtTriangl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p:cNvSpPr/>
            <p:nvPr userDrawn="1"/>
          </p:nvSpPr>
          <p:spPr>
            <a:xfrm>
              <a:off x="1281502" y="265872"/>
              <a:ext cx="9285912" cy="9144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ight Triangle 18"/>
            <p:cNvSpPr>
              <a:spLocks noChangeAspect="1"/>
            </p:cNvSpPr>
            <p:nvPr userDrawn="1"/>
          </p:nvSpPr>
          <p:spPr>
            <a:xfrm>
              <a:off x="10567414" y="266133"/>
              <a:ext cx="422496" cy="914400"/>
            </a:xfrm>
            <a:prstGeom prst="rtTriangle">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1" name="Group 30"/>
          <p:cNvGrpSpPr/>
          <p:nvPr/>
        </p:nvGrpSpPr>
        <p:grpSpPr>
          <a:xfrm>
            <a:off x="3701608" y="6356349"/>
            <a:ext cx="8509442" cy="365762"/>
            <a:chOff x="3701608" y="6356349"/>
            <a:chExt cx="8509442" cy="365762"/>
          </a:xfrm>
        </p:grpSpPr>
        <p:sp>
          <p:nvSpPr>
            <p:cNvPr id="22" name="Rectangle 21"/>
            <p:cNvSpPr/>
            <p:nvPr userDrawn="1"/>
          </p:nvSpPr>
          <p:spPr>
            <a:xfrm>
              <a:off x="3873976" y="6356349"/>
              <a:ext cx="8337074" cy="365125"/>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Isosceles Triangle 22"/>
            <p:cNvSpPr>
              <a:spLocks noChangeAspect="1"/>
            </p:cNvSpPr>
            <p:nvPr userDrawn="1"/>
          </p:nvSpPr>
          <p:spPr>
            <a:xfrm rot="16200000" flipH="1">
              <a:off x="3604912" y="6453047"/>
              <a:ext cx="365760" cy="172367"/>
            </a:xfrm>
            <a:prstGeom prst="triangle">
              <a:avLst>
                <a:gd name="adj" fmla="val 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Title 1"/>
          <p:cNvSpPr>
            <a:spLocks noGrp="1"/>
          </p:cNvSpPr>
          <p:nvPr>
            <p:ph type="title"/>
          </p:nvPr>
        </p:nvSpPr>
        <p:spPr>
          <a:xfrm>
            <a:off x="1289669" y="60290"/>
            <a:ext cx="9276401" cy="1325563"/>
          </a:xfrm>
        </p:spPr>
        <p:txBody>
          <a:bodyPr/>
          <a:lstStyle>
            <a:lvl1pPr>
              <a:defRPr>
                <a:solidFill>
                  <a:schemeClr val="bg1"/>
                </a:solidFill>
              </a:defRPr>
            </a:lvl1pPr>
          </a:lstStyle>
          <a:p>
            <a:r>
              <a:rPr lang="en-US" dirty="0"/>
              <a:t>Click to edit Master title style</a:t>
            </a:r>
          </a:p>
        </p:txBody>
      </p:sp>
      <p:sp>
        <p:nvSpPr>
          <p:cNvPr id="3" name="Content Placeholder 2"/>
          <p:cNvSpPr>
            <a:spLocks noGrp="1"/>
          </p:cNvSpPr>
          <p:nvPr>
            <p:ph idx="1"/>
          </p:nvPr>
        </p:nvSpPr>
        <p:spPr>
          <a:xfrm>
            <a:off x="645255" y="1532811"/>
            <a:ext cx="10515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9407062" y="6368411"/>
            <a:ext cx="2743200" cy="365125"/>
          </a:xfrm>
        </p:spPr>
        <p:txBody>
          <a:bodyPr/>
          <a:lstStyle>
            <a:lvl1pPr algn="r">
              <a:defRPr sz="1400">
                <a:solidFill>
                  <a:schemeClr val="bg1"/>
                </a:solidFill>
              </a:defRPr>
            </a:lvl1pPr>
          </a:lstStyle>
          <a:p>
            <a:fld id="{1E887E74-4B98-4586-A5A4-DCBB654A020F}" type="datetimeFigureOut">
              <a:rPr lang="en-US" smtClean="0"/>
              <a:t>12/24/2018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35857" y="68997"/>
            <a:ext cx="569560" cy="844609"/>
          </a:xfrm>
        </p:spPr>
        <p:txBody>
          <a:bodyPr/>
          <a:lstStyle>
            <a:lvl1pPr>
              <a:defRPr sz="2000">
                <a:solidFill>
                  <a:schemeClr val="bg1"/>
                </a:solidFill>
              </a:defRPr>
            </a:lvl1pPr>
          </a:lstStyle>
          <a:p>
            <a:fld id="{4524C5A2-83A4-4277-B7AD-359262251B42}" type="slidenum">
              <a:rPr lang="en-US" smtClean="0"/>
              <a:t>‹#›</a:t>
            </a:fld>
            <a:endParaRPr lang="en-US" dirty="0"/>
          </a:p>
        </p:txBody>
      </p:sp>
      <p:pic>
        <p:nvPicPr>
          <p:cNvPr id="32" name="Picture 3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5857" y="6236689"/>
            <a:ext cx="1991521" cy="604443"/>
          </a:xfrm>
          <a:prstGeom prst="rect">
            <a:avLst/>
          </a:prstGeom>
        </p:spPr>
      </p:pic>
    </p:spTree>
    <p:extLst>
      <p:ext uri="{BB962C8B-B14F-4D97-AF65-F5344CB8AC3E}">
        <p14:creationId xmlns:p14="http://schemas.microsoft.com/office/powerpoint/2010/main" val="693587448"/>
      </p:ext>
    </p:extLst>
  </p:cSld>
  <p:clrMapOvr>
    <a:masterClrMapping/>
  </p:clrMapOvr>
  <p:transition spd="med">
    <p:pull/>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AB7316A-020E-43DE-865D-5DED88EE0544}" type="datetimeFigureOut">
              <a:rPr lang="en-US" smtClean="0"/>
              <a:t>12/24/2018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F5F07727-9762-420A-8041-A1473EA41C1E}" type="slidenum">
              <a:rPr lang="en-US" smtClean="0"/>
              <a:t>‹#›</a:t>
            </a:fld>
            <a:endParaRPr lang="en-US" dirty="0"/>
          </a:p>
        </p:txBody>
      </p:sp>
    </p:spTree>
    <p:extLst>
      <p:ext uri="{BB962C8B-B14F-4D97-AF65-F5344CB8AC3E}">
        <p14:creationId xmlns:p14="http://schemas.microsoft.com/office/powerpoint/2010/main" val="2005994547"/>
      </p:ext>
    </p:extLst>
  </p:cSld>
  <p:clrMapOvr>
    <a:masterClrMapping/>
  </p:clrMapOvr>
  <p:transition spd="med">
    <p:pull/>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2AB7316A-020E-43DE-865D-5DED88EE0544}" type="datetimeFigureOut">
              <a:rPr lang="en-US" smtClean="0"/>
              <a:t>12/24/2018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5F07727-9762-420A-8041-A1473EA41C1E}" type="slidenum">
              <a:rPr lang="en-US" smtClean="0"/>
              <a:t>‹#›</a:t>
            </a:fld>
            <a:endParaRPr lang="en-US" dirty="0"/>
          </a:p>
        </p:txBody>
      </p:sp>
    </p:spTree>
    <p:extLst>
      <p:ext uri="{BB962C8B-B14F-4D97-AF65-F5344CB8AC3E}">
        <p14:creationId xmlns:p14="http://schemas.microsoft.com/office/powerpoint/2010/main" val="3410012859"/>
      </p:ext>
    </p:extLst>
  </p:cSld>
  <p:clrMapOvr>
    <a:masterClrMapping/>
  </p:clrMapOvr>
  <p:transition spd="med">
    <p:pull/>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2AB7316A-020E-43DE-865D-5DED88EE0544}" type="datetimeFigureOut">
              <a:rPr lang="en-US" smtClean="0"/>
              <a:t>12/24/2018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5F07727-9762-420A-8041-A1473EA41C1E}" type="slidenum">
              <a:rPr lang="en-US" smtClean="0"/>
              <a:t>‹#›</a:t>
            </a:fld>
            <a:endParaRPr lang="en-US" dirty="0"/>
          </a:p>
        </p:txBody>
      </p:sp>
    </p:spTree>
    <p:extLst>
      <p:ext uri="{BB962C8B-B14F-4D97-AF65-F5344CB8AC3E}">
        <p14:creationId xmlns:p14="http://schemas.microsoft.com/office/powerpoint/2010/main" val="700675806"/>
      </p:ext>
    </p:extLst>
  </p:cSld>
  <p:clrMapOvr>
    <a:masterClrMapping/>
  </p:clrMapOvr>
  <p:transition spd="med">
    <p:pull/>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AB7316A-020E-43DE-865D-5DED88EE0544}" type="datetimeFigureOut">
              <a:rPr lang="en-US" smtClean="0"/>
              <a:t>12/24/2018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5F07727-9762-420A-8041-A1473EA41C1E}" type="slidenum">
              <a:rPr lang="en-US" smtClean="0"/>
              <a:t>‹#›</a:t>
            </a:fld>
            <a:endParaRPr lang="en-US" dirty="0"/>
          </a:p>
        </p:txBody>
      </p:sp>
    </p:spTree>
    <p:extLst>
      <p:ext uri="{BB962C8B-B14F-4D97-AF65-F5344CB8AC3E}">
        <p14:creationId xmlns:p14="http://schemas.microsoft.com/office/powerpoint/2010/main" val="1141109672"/>
      </p:ext>
    </p:extLst>
  </p:cSld>
  <p:clrMapOvr>
    <a:masterClrMapping/>
  </p:clrMapOvr>
  <p:transition spd="med">
    <p:pull/>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AB7316A-020E-43DE-865D-5DED88EE0544}" type="datetimeFigureOut">
              <a:rPr lang="en-US" smtClean="0"/>
              <a:t>12/24/2018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5F07727-9762-420A-8041-A1473EA41C1E}" type="slidenum">
              <a:rPr lang="en-US" smtClean="0"/>
              <a:t>‹#›</a:t>
            </a:fld>
            <a:endParaRPr lang="en-US" dirty="0"/>
          </a:p>
        </p:txBody>
      </p:sp>
    </p:spTree>
    <p:extLst>
      <p:ext uri="{BB962C8B-B14F-4D97-AF65-F5344CB8AC3E}">
        <p14:creationId xmlns:p14="http://schemas.microsoft.com/office/powerpoint/2010/main" val="3076038576"/>
      </p:ext>
    </p:extLst>
  </p:cSld>
  <p:clrMapOvr>
    <a:masterClrMapping/>
  </p:clrMapOvr>
  <p:transition spd="med">
    <p:pull/>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E887E74-4B98-4586-A5A4-DCBB654A020F}" type="datetimeFigureOut">
              <a:rPr lang="en-US" smtClean="0"/>
              <a:t>12/24/2018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524C5A2-83A4-4277-B7AD-359262251B42}" type="slidenum">
              <a:rPr lang="en-US" smtClean="0"/>
              <a:t>‹#›</a:t>
            </a:fld>
            <a:endParaRPr lang="en-US" dirty="0"/>
          </a:p>
        </p:txBody>
      </p:sp>
    </p:spTree>
    <p:extLst>
      <p:ext uri="{BB962C8B-B14F-4D97-AF65-F5344CB8AC3E}">
        <p14:creationId xmlns:p14="http://schemas.microsoft.com/office/powerpoint/2010/main" val="546388480"/>
      </p:ext>
    </p:extLst>
  </p:cSld>
  <p:clrMapOvr>
    <a:masterClrMapping/>
  </p:clrMapOvr>
  <p:transition spd="med">
    <p:pull/>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E887E74-4B98-4586-A5A4-DCBB654A020F}" type="datetimeFigureOut">
              <a:rPr lang="en-US" smtClean="0"/>
              <a:t>12/24/2018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524C5A2-83A4-4277-B7AD-359262251B42}" type="slidenum">
              <a:rPr lang="en-US" smtClean="0"/>
              <a:t>‹#›</a:t>
            </a:fld>
            <a:endParaRPr lang="en-US" dirty="0"/>
          </a:p>
        </p:txBody>
      </p:sp>
    </p:spTree>
    <p:extLst>
      <p:ext uri="{BB962C8B-B14F-4D97-AF65-F5344CB8AC3E}">
        <p14:creationId xmlns:p14="http://schemas.microsoft.com/office/powerpoint/2010/main" val="2324892196"/>
      </p:ext>
    </p:extLst>
  </p:cSld>
  <p:clrMapOvr>
    <a:masterClrMapping/>
  </p:clrMapOvr>
  <p:transition spd="med">
    <p:pull/>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E887E74-4B98-4586-A5A4-DCBB654A020F}" type="datetimeFigureOut">
              <a:rPr lang="en-US" smtClean="0"/>
              <a:t>12/24/2018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524C5A2-83A4-4277-B7AD-359262251B42}" type="slidenum">
              <a:rPr lang="en-US" smtClean="0"/>
              <a:t>‹#›</a:t>
            </a:fld>
            <a:endParaRPr lang="en-US" dirty="0"/>
          </a:p>
        </p:txBody>
      </p:sp>
    </p:spTree>
    <p:extLst>
      <p:ext uri="{BB962C8B-B14F-4D97-AF65-F5344CB8AC3E}">
        <p14:creationId xmlns:p14="http://schemas.microsoft.com/office/powerpoint/2010/main" val="1740528872"/>
      </p:ext>
    </p:extLst>
  </p:cSld>
  <p:clrMapOvr>
    <a:masterClrMapping/>
  </p:clrMapOvr>
  <p:transition spd="med">
    <p:pull/>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E887E74-4B98-4586-A5A4-DCBB654A020F}" type="datetimeFigureOut">
              <a:rPr lang="en-US" smtClean="0"/>
              <a:t>12/24/2018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524C5A2-83A4-4277-B7AD-359262251B42}" type="slidenum">
              <a:rPr lang="en-US" smtClean="0"/>
              <a:t>‹#›</a:t>
            </a:fld>
            <a:endParaRPr lang="en-US" dirty="0"/>
          </a:p>
        </p:txBody>
      </p:sp>
    </p:spTree>
    <p:extLst>
      <p:ext uri="{BB962C8B-B14F-4D97-AF65-F5344CB8AC3E}">
        <p14:creationId xmlns:p14="http://schemas.microsoft.com/office/powerpoint/2010/main" val="909737713"/>
      </p:ext>
    </p:extLst>
  </p:cSld>
  <p:clrMapOvr>
    <a:masterClrMapping/>
  </p:clrMapOvr>
  <p:transition spd="med">
    <p:pull/>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E887E74-4B98-4586-A5A4-DCBB654A020F}" type="datetimeFigureOut">
              <a:rPr lang="en-US" smtClean="0"/>
              <a:t>12/24/2018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524C5A2-83A4-4277-B7AD-359262251B42}" type="slidenum">
              <a:rPr lang="en-US" smtClean="0"/>
              <a:t>‹#›</a:t>
            </a:fld>
            <a:endParaRPr lang="en-US" dirty="0"/>
          </a:p>
        </p:txBody>
      </p:sp>
    </p:spTree>
    <p:extLst>
      <p:ext uri="{BB962C8B-B14F-4D97-AF65-F5344CB8AC3E}">
        <p14:creationId xmlns:p14="http://schemas.microsoft.com/office/powerpoint/2010/main" val="322890570"/>
      </p:ext>
    </p:extLst>
  </p:cSld>
  <p:clrMapOvr>
    <a:masterClrMapping/>
  </p:clrMapOvr>
  <p:transition spd="med">
    <p:pull/>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1E887E74-4B98-4586-A5A4-DCBB654A020F}" type="datetimeFigureOut">
              <a:rPr lang="en-US" smtClean="0"/>
              <a:t>12/24/2018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524C5A2-83A4-4277-B7AD-359262251B42}" type="slidenum">
              <a:rPr lang="en-US" smtClean="0"/>
              <a:t>‹#›</a:t>
            </a:fld>
            <a:endParaRPr lang="en-US" dirty="0"/>
          </a:p>
        </p:txBody>
      </p:sp>
    </p:spTree>
    <p:extLst>
      <p:ext uri="{BB962C8B-B14F-4D97-AF65-F5344CB8AC3E}">
        <p14:creationId xmlns:p14="http://schemas.microsoft.com/office/powerpoint/2010/main" val="1188772663"/>
      </p:ext>
    </p:extLst>
  </p:cSld>
  <p:clrMapOvr>
    <a:masterClrMapping/>
  </p:clrMapOvr>
  <p:transition spd="med">
    <p:pull/>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1E887E74-4B98-4586-A5A4-DCBB654A020F}" type="datetimeFigureOut">
              <a:rPr lang="en-US" smtClean="0"/>
              <a:t>12/24/2018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524C5A2-83A4-4277-B7AD-359262251B42}" type="slidenum">
              <a:rPr lang="en-US" smtClean="0"/>
              <a:t>‹#›</a:t>
            </a:fld>
            <a:endParaRPr lang="en-US" dirty="0"/>
          </a:p>
        </p:txBody>
      </p:sp>
    </p:spTree>
    <p:extLst>
      <p:ext uri="{BB962C8B-B14F-4D97-AF65-F5344CB8AC3E}">
        <p14:creationId xmlns:p14="http://schemas.microsoft.com/office/powerpoint/2010/main" val="1129658739"/>
      </p:ext>
    </p:extLst>
  </p:cSld>
  <p:clrMapOvr>
    <a:masterClrMapping/>
  </p:clrMapOvr>
  <p:transition spd="med">
    <p:pull/>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E887E74-4B98-4586-A5A4-DCBB654A020F}" type="datetimeFigureOut">
              <a:rPr lang="en-US" smtClean="0"/>
              <a:t>12/24/2018</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524C5A2-83A4-4277-B7AD-359262251B42}" type="slidenum">
              <a:rPr lang="en-US" smtClean="0"/>
              <a:t>‹#›</a:t>
            </a:fld>
            <a:endParaRPr lang="en-US" dirty="0"/>
          </a:p>
        </p:txBody>
      </p:sp>
    </p:spTree>
    <p:extLst>
      <p:ext uri="{BB962C8B-B14F-4D97-AF65-F5344CB8AC3E}">
        <p14:creationId xmlns:p14="http://schemas.microsoft.com/office/powerpoint/2010/main" val="222690597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ransition spd="med">
    <p:pull/>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AB7316A-020E-43DE-865D-5DED88EE0544}" type="datetimeFigureOut">
              <a:rPr lang="en-US" smtClean="0"/>
              <a:t>12/24/2018</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5F07727-9762-420A-8041-A1473EA41C1E}" type="slidenum">
              <a:rPr lang="en-US" smtClean="0"/>
              <a:t>‹#›</a:t>
            </a:fld>
            <a:endParaRPr lang="en-US" dirty="0"/>
          </a:p>
        </p:txBody>
      </p:sp>
    </p:spTree>
    <p:extLst>
      <p:ext uri="{BB962C8B-B14F-4D97-AF65-F5344CB8AC3E}">
        <p14:creationId xmlns:p14="http://schemas.microsoft.com/office/powerpoint/2010/main" val="3638643239"/>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Lst>
  <p:transition spd="med">
    <p:pull/>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www.1keydata.com/sql/sql-create-view.html"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cstate="print">
            <a:extLst>
              <a:ext uri="{28A0092B-C50C-407E-A947-70E740481C1C}">
                <a14:useLocalDpi xmlns:a14="http://schemas.microsoft.com/office/drawing/2010/main" val="0"/>
              </a:ext>
            </a:extLst>
          </a:blip>
          <a:srcRect t="32838" b="30946"/>
          <a:stretch/>
        </p:blipFill>
        <p:spPr>
          <a:xfrm>
            <a:off x="531113" y="1989438"/>
            <a:ext cx="11129774" cy="2879124"/>
          </a:xfrm>
          <a:prstGeom prst="rect">
            <a:avLst/>
          </a:prstGeom>
        </p:spPr>
      </p:pic>
    </p:spTree>
    <p:extLst>
      <p:ext uri="{BB962C8B-B14F-4D97-AF65-F5344CB8AC3E}">
        <p14:creationId xmlns:p14="http://schemas.microsoft.com/office/powerpoint/2010/main" val="3546527726"/>
      </p:ext>
    </p:extLst>
  </p:cSld>
  <p:clrMapOvr>
    <a:masterClrMapping/>
  </p:clrMapOvr>
  <p:transition spd="med">
    <p:pull/>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VIEW</a:t>
            </a:r>
            <a:endParaRPr lang="en-US" dirty="0"/>
          </a:p>
        </p:txBody>
      </p:sp>
      <p:sp>
        <p:nvSpPr>
          <p:cNvPr id="37" name="Footer Placeholder 3"/>
          <p:cNvSpPr>
            <a:spLocks noGrp="1"/>
          </p:cNvSpPr>
          <p:nvPr>
            <p:ph type="ftr" sz="quarter" idx="11"/>
          </p:nvPr>
        </p:nvSpPr>
        <p:spPr>
          <a:xfrm>
            <a:off x="4038600" y="6356350"/>
            <a:ext cx="4114800" cy="365125"/>
          </a:xfrm>
        </p:spPr>
        <p:txBody>
          <a:bodyPr/>
          <a:lstStyle/>
          <a:p>
            <a:r>
              <a:rPr lang="en-US" sz="1400" dirty="0">
                <a:solidFill>
                  <a:schemeClr val="bg1"/>
                </a:solidFill>
              </a:rPr>
              <a:t>Start-Tech Academy</a:t>
            </a:r>
          </a:p>
        </p:txBody>
      </p:sp>
      <p:sp>
        <p:nvSpPr>
          <p:cNvPr id="5" name="TextBox 4"/>
          <p:cNvSpPr txBox="1"/>
          <p:nvPr/>
        </p:nvSpPr>
        <p:spPr>
          <a:xfrm>
            <a:off x="543697" y="1385853"/>
            <a:ext cx="11257006" cy="369332"/>
          </a:xfrm>
          <a:prstGeom prst="rect">
            <a:avLst/>
          </a:prstGeom>
          <a:noFill/>
          <a:ln w="6350">
            <a:solidFill>
              <a:srgbClr val="263393"/>
            </a:solidFill>
            <a:prstDash val="sysDot"/>
          </a:ln>
        </p:spPr>
        <p:txBody>
          <a:bodyPr wrap="square" rtlCol="0">
            <a:spAutoFit/>
          </a:bodyPr>
          <a:lstStyle/>
          <a:p>
            <a:pPr algn="ctr"/>
            <a:r>
              <a:rPr lang="en-US" dirty="0"/>
              <a:t>VIEW is not a physical table, it is a virtual table created by a query joining one or more tables.</a:t>
            </a:r>
          </a:p>
        </p:txBody>
      </p:sp>
      <p:cxnSp>
        <p:nvCxnSpPr>
          <p:cNvPr id="8" name="Straight Connector 7"/>
          <p:cNvCxnSpPr/>
          <p:nvPr/>
        </p:nvCxnSpPr>
        <p:spPr>
          <a:xfrm>
            <a:off x="3401527" y="2384852"/>
            <a:ext cx="0" cy="3247081"/>
          </a:xfrm>
          <a:prstGeom prst="line">
            <a:avLst/>
          </a:prstGeom>
          <a:ln w="38100">
            <a:solidFill>
              <a:srgbClr val="0070C0"/>
            </a:solidFill>
            <a:prstDash val="dash"/>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287624" y="3716004"/>
            <a:ext cx="3113903" cy="584775"/>
          </a:xfrm>
          <a:prstGeom prst="rect">
            <a:avLst/>
          </a:prstGeom>
          <a:noFill/>
        </p:spPr>
        <p:txBody>
          <a:bodyPr wrap="square" rtlCol="0">
            <a:spAutoFit/>
          </a:bodyPr>
          <a:lstStyle/>
          <a:p>
            <a:pPr algn="ctr"/>
            <a:r>
              <a:rPr lang="en-US" sz="3200" b="1" dirty="0">
                <a:solidFill>
                  <a:schemeClr val="accent1"/>
                </a:solidFill>
              </a:rPr>
              <a:t>Syntax</a:t>
            </a:r>
          </a:p>
        </p:txBody>
      </p:sp>
      <p:sp>
        <p:nvSpPr>
          <p:cNvPr id="7" name="Rectangle 6"/>
          <p:cNvSpPr/>
          <p:nvPr/>
        </p:nvSpPr>
        <p:spPr>
          <a:xfrm>
            <a:off x="4038600" y="2951130"/>
            <a:ext cx="7552038" cy="1200329"/>
          </a:xfrm>
          <a:prstGeom prst="rect">
            <a:avLst/>
          </a:prstGeom>
        </p:spPr>
        <p:txBody>
          <a:bodyPr wrap="square">
            <a:spAutoFit/>
          </a:bodyPr>
          <a:lstStyle/>
          <a:p>
            <a:r>
              <a:rPr lang="en-US" dirty="0">
                <a:latin typeface="+mj-lt"/>
              </a:rPr>
              <a:t>CREATE [OR REPLACE] VIEW </a:t>
            </a:r>
            <a:r>
              <a:rPr lang="en-US" dirty="0" err="1">
                <a:latin typeface="+mj-lt"/>
              </a:rPr>
              <a:t>view_name</a:t>
            </a:r>
            <a:r>
              <a:rPr lang="en-US" dirty="0">
                <a:latin typeface="+mj-lt"/>
              </a:rPr>
              <a:t> AS</a:t>
            </a:r>
          </a:p>
          <a:p>
            <a:r>
              <a:rPr lang="en-US" dirty="0">
                <a:latin typeface="+mj-lt"/>
              </a:rPr>
              <a:t>  SELECT columns</a:t>
            </a:r>
          </a:p>
          <a:p>
            <a:r>
              <a:rPr lang="en-US" dirty="0">
                <a:latin typeface="+mj-lt"/>
              </a:rPr>
              <a:t>  FROM tables</a:t>
            </a:r>
          </a:p>
          <a:p>
            <a:r>
              <a:rPr lang="en-US" dirty="0">
                <a:latin typeface="+mj-lt"/>
              </a:rPr>
              <a:t>  [WHERE conditions];</a:t>
            </a:r>
          </a:p>
        </p:txBody>
      </p:sp>
    </p:spTree>
    <p:extLst>
      <p:ext uri="{BB962C8B-B14F-4D97-AF65-F5344CB8AC3E}">
        <p14:creationId xmlns:p14="http://schemas.microsoft.com/office/powerpoint/2010/main" val="1947921474"/>
      </p:ext>
    </p:extLst>
  </p:cSld>
  <p:clrMapOvr>
    <a:masterClrMapping/>
  </p:clrMapOvr>
  <p:transition spd="med">
    <p:pull/>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CREATE VIEW</a:t>
            </a:r>
          </a:p>
        </p:txBody>
      </p:sp>
      <p:sp>
        <p:nvSpPr>
          <p:cNvPr id="37" name="Footer Placeholder 3"/>
          <p:cNvSpPr>
            <a:spLocks noGrp="1"/>
          </p:cNvSpPr>
          <p:nvPr>
            <p:ph type="ftr" sz="quarter" idx="11"/>
          </p:nvPr>
        </p:nvSpPr>
        <p:spPr>
          <a:xfrm>
            <a:off x="4038600" y="6356350"/>
            <a:ext cx="4114800" cy="365125"/>
          </a:xfrm>
        </p:spPr>
        <p:txBody>
          <a:bodyPr/>
          <a:lstStyle/>
          <a:p>
            <a:r>
              <a:rPr lang="en-US" sz="1400" dirty="0">
                <a:solidFill>
                  <a:schemeClr val="bg1"/>
                </a:solidFill>
              </a:rPr>
              <a:t>Start-Tech Academy</a:t>
            </a:r>
          </a:p>
        </p:txBody>
      </p:sp>
      <p:sp>
        <p:nvSpPr>
          <p:cNvPr id="5" name="TextBox 4"/>
          <p:cNvSpPr txBox="1"/>
          <p:nvPr/>
        </p:nvSpPr>
        <p:spPr>
          <a:xfrm>
            <a:off x="543697" y="1385853"/>
            <a:ext cx="11257006" cy="369332"/>
          </a:xfrm>
          <a:prstGeom prst="rect">
            <a:avLst/>
          </a:prstGeom>
          <a:noFill/>
          <a:ln w="6350">
            <a:solidFill>
              <a:srgbClr val="263393"/>
            </a:solidFill>
            <a:prstDash val="sysDot"/>
          </a:ln>
        </p:spPr>
        <p:txBody>
          <a:bodyPr wrap="square" rtlCol="0">
            <a:spAutoFit/>
          </a:bodyPr>
          <a:lstStyle/>
          <a:p>
            <a:pPr algn="ctr"/>
            <a:r>
              <a:rPr lang="en-US" dirty="0"/>
              <a:t>VIEW is not a physical table, it is a virtual table created by a query joining one or more tables.</a:t>
            </a:r>
          </a:p>
        </p:txBody>
      </p:sp>
      <p:cxnSp>
        <p:nvCxnSpPr>
          <p:cNvPr id="8" name="Straight Connector 7"/>
          <p:cNvCxnSpPr/>
          <p:nvPr/>
        </p:nvCxnSpPr>
        <p:spPr>
          <a:xfrm>
            <a:off x="3401527" y="2384852"/>
            <a:ext cx="0" cy="3247081"/>
          </a:xfrm>
          <a:prstGeom prst="line">
            <a:avLst/>
          </a:prstGeom>
          <a:ln w="38100">
            <a:solidFill>
              <a:srgbClr val="0070C0"/>
            </a:solidFill>
            <a:prstDash val="dash"/>
          </a:ln>
        </p:spPr>
        <p:style>
          <a:lnRef idx="1">
            <a:schemeClr val="accent1"/>
          </a:lnRef>
          <a:fillRef idx="0">
            <a:schemeClr val="accent1"/>
          </a:fillRef>
          <a:effectRef idx="0">
            <a:schemeClr val="accent1"/>
          </a:effectRef>
          <a:fontRef idx="minor">
            <a:schemeClr val="tx1"/>
          </a:fontRef>
        </p:style>
      </p:cxnSp>
      <p:sp>
        <p:nvSpPr>
          <p:cNvPr id="7" name="Rectangle 6"/>
          <p:cNvSpPr/>
          <p:nvPr/>
        </p:nvSpPr>
        <p:spPr>
          <a:xfrm>
            <a:off x="4038600" y="2161731"/>
            <a:ext cx="7552038" cy="3693319"/>
          </a:xfrm>
          <a:prstGeom prst="rect">
            <a:avLst/>
          </a:prstGeom>
        </p:spPr>
        <p:txBody>
          <a:bodyPr wrap="square">
            <a:spAutoFit/>
          </a:bodyPr>
          <a:lstStyle/>
          <a:p>
            <a:r>
              <a:rPr lang="en-US" dirty="0" smtClean="0">
                <a:latin typeface="+mj-lt"/>
              </a:rPr>
              <a:t>CREATE VIEW </a:t>
            </a:r>
            <a:r>
              <a:rPr lang="en-US" dirty="0">
                <a:latin typeface="+mj-lt"/>
              </a:rPr>
              <a:t>logistics </a:t>
            </a:r>
            <a:r>
              <a:rPr lang="en-US" dirty="0" smtClean="0">
                <a:latin typeface="+mj-lt"/>
              </a:rPr>
              <a:t>AS </a:t>
            </a:r>
            <a:endParaRPr lang="en-US" dirty="0">
              <a:latin typeface="+mj-lt"/>
            </a:endParaRPr>
          </a:p>
          <a:p>
            <a:r>
              <a:rPr lang="en-US" dirty="0" smtClean="0">
                <a:latin typeface="+mj-lt"/>
              </a:rPr>
              <a:t>SELECT </a:t>
            </a:r>
            <a:r>
              <a:rPr lang="en-US" dirty="0" err="1" smtClean="0">
                <a:latin typeface="+mj-lt"/>
              </a:rPr>
              <a:t>a.order_line</a:t>
            </a:r>
            <a:r>
              <a:rPr lang="en-US" dirty="0">
                <a:latin typeface="+mj-lt"/>
              </a:rPr>
              <a:t>, </a:t>
            </a:r>
            <a:endParaRPr lang="en-US" dirty="0" smtClean="0">
              <a:latin typeface="+mj-lt"/>
            </a:endParaRPr>
          </a:p>
          <a:p>
            <a:r>
              <a:rPr lang="en-US" dirty="0">
                <a:latin typeface="+mj-lt"/>
              </a:rPr>
              <a:t>	</a:t>
            </a:r>
            <a:r>
              <a:rPr lang="en-US" dirty="0" err="1" smtClean="0">
                <a:latin typeface="+mj-lt"/>
              </a:rPr>
              <a:t>a.order_id</a:t>
            </a:r>
            <a:r>
              <a:rPr lang="en-US" dirty="0" smtClean="0">
                <a:latin typeface="+mj-lt"/>
              </a:rPr>
              <a:t>,</a:t>
            </a:r>
          </a:p>
          <a:p>
            <a:r>
              <a:rPr lang="en-US" dirty="0">
                <a:latin typeface="+mj-lt"/>
              </a:rPr>
              <a:t>	</a:t>
            </a:r>
            <a:r>
              <a:rPr lang="en-US" dirty="0" err="1" smtClean="0">
                <a:latin typeface="+mj-lt"/>
              </a:rPr>
              <a:t>b.customer_name</a:t>
            </a:r>
            <a:r>
              <a:rPr lang="en-US" dirty="0" smtClean="0">
                <a:latin typeface="+mj-lt"/>
              </a:rPr>
              <a:t>,</a:t>
            </a:r>
          </a:p>
          <a:p>
            <a:r>
              <a:rPr lang="en-US" dirty="0">
                <a:latin typeface="+mj-lt"/>
              </a:rPr>
              <a:t>	</a:t>
            </a:r>
            <a:r>
              <a:rPr lang="en-US" dirty="0" err="1" smtClean="0">
                <a:latin typeface="+mj-lt"/>
              </a:rPr>
              <a:t>b.city</a:t>
            </a:r>
            <a:r>
              <a:rPr lang="en-US" dirty="0">
                <a:latin typeface="+mj-lt"/>
              </a:rPr>
              <a:t>, </a:t>
            </a:r>
            <a:endParaRPr lang="en-US" dirty="0" smtClean="0">
              <a:latin typeface="+mj-lt"/>
            </a:endParaRPr>
          </a:p>
          <a:p>
            <a:r>
              <a:rPr lang="en-US" dirty="0" smtClean="0">
                <a:latin typeface="+mj-lt"/>
              </a:rPr>
              <a:t>	b</a:t>
            </a:r>
            <a:r>
              <a:rPr lang="en-US" dirty="0">
                <a:latin typeface="+mj-lt"/>
              </a:rPr>
              <a:t>. state, </a:t>
            </a:r>
            <a:endParaRPr lang="en-US" dirty="0" smtClean="0">
              <a:latin typeface="+mj-lt"/>
            </a:endParaRPr>
          </a:p>
          <a:p>
            <a:r>
              <a:rPr lang="en-US" dirty="0">
                <a:latin typeface="+mj-lt"/>
              </a:rPr>
              <a:t>	</a:t>
            </a:r>
            <a:r>
              <a:rPr lang="en-US" dirty="0" smtClean="0">
                <a:latin typeface="+mj-lt"/>
              </a:rPr>
              <a:t>b</a:t>
            </a:r>
            <a:r>
              <a:rPr lang="en-US" dirty="0">
                <a:latin typeface="+mj-lt"/>
              </a:rPr>
              <a:t>. country </a:t>
            </a:r>
          </a:p>
          <a:p>
            <a:r>
              <a:rPr lang="en-US" dirty="0" smtClean="0">
                <a:latin typeface="+mj-lt"/>
              </a:rPr>
              <a:t>FROM </a:t>
            </a:r>
            <a:r>
              <a:rPr lang="en-US" dirty="0">
                <a:latin typeface="+mj-lt"/>
              </a:rPr>
              <a:t>sales </a:t>
            </a:r>
            <a:r>
              <a:rPr lang="en-US" dirty="0" smtClean="0">
                <a:latin typeface="+mj-lt"/>
              </a:rPr>
              <a:t>AS </a:t>
            </a:r>
            <a:r>
              <a:rPr lang="en-US" dirty="0">
                <a:latin typeface="+mj-lt"/>
              </a:rPr>
              <a:t>a</a:t>
            </a:r>
          </a:p>
          <a:p>
            <a:r>
              <a:rPr lang="en-US" dirty="0" smtClean="0">
                <a:latin typeface="+mj-lt"/>
              </a:rPr>
              <a:t>LEFT JOIN </a:t>
            </a:r>
            <a:r>
              <a:rPr lang="en-US" dirty="0">
                <a:latin typeface="+mj-lt"/>
              </a:rPr>
              <a:t>customer as b</a:t>
            </a:r>
          </a:p>
          <a:p>
            <a:r>
              <a:rPr lang="en-US" dirty="0" smtClean="0">
                <a:latin typeface="+mj-lt"/>
              </a:rPr>
              <a:t>ON </a:t>
            </a:r>
            <a:r>
              <a:rPr lang="en-US" dirty="0" err="1">
                <a:latin typeface="+mj-lt"/>
              </a:rPr>
              <a:t>a.customer_id</a:t>
            </a:r>
            <a:r>
              <a:rPr lang="en-US" dirty="0">
                <a:latin typeface="+mj-lt"/>
              </a:rPr>
              <a:t> = </a:t>
            </a:r>
            <a:r>
              <a:rPr lang="en-US" dirty="0" err="1">
                <a:latin typeface="+mj-lt"/>
              </a:rPr>
              <a:t>b.customer_id</a:t>
            </a:r>
            <a:endParaRPr lang="en-US" dirty="0">
              <a:latin typeface="+mj-lt"/>
            </a:endParaRPr>
          </a:p>
          <a:p>
            <a:r>
              <a:rPr lang="en-US" dirty="0" smtClean="0">
                <a:latin typeface="+mj-lt"/>
              </a:rPr>
              <a:t>ORDER BY </a:t>
            </a:r>
            <a:r>
              <a:rPr lang="en-US" dirty="0" err="1">
                <a:latin typeface="+mj-lt"/>
              </a:rPr>
              <a:t>a.order_line</a:t>
            </a:r>
            <a:r>
              <a:rPr lang="en-US" dirty="0" smtClean="0">
                <a:latin typeface="+mj-lt"/>
              </a:rPr>
              <a:t>;</a:t>
            </a:r>
          </a:p>
          <a:p>
            <a:endParaRPr lang="en-US" dirty="0">
              <a:latin typeface="+mj-lt"/>
            </a:endParaRPr>
          </a:p>
          <a:p>
            <a:r>
              <a:rPr lang="en-US" dirty="0">
                <a:latin typeface="+mj-lt"/>
              </a:rPr>
              <a:t>CREATE OR REPLACE VIEW </a:t>
            </a:r>
            <a:r>
              <a:rPr lang="en-US" dirty="0" smtClean="0">
                <a:latin typeface="+mj-lt"/>
              </a:rPr>
              <a:t>can be used instead of just CREATE VIEW</a:t>
            </a:r>
            <a:endParaRPr lang="en-US" dirty="0">
              <a:latin typeface="+mj-lt"/>
            </a:endParaRPr>
          </a:p>
        </p:txBody>
      </p:sp>
      <p:sp>
        <p:nvSpPr>
          <p:cNvPr id="10" name="TextBox 9">
            <a:extLst>
              <a:ext uri="{FF2B5EF4-FFF2-40B4-BE49-F238E27FC236}">
                <a16:creationId xmlns:a16="http://schemas.microsoft.com/office/drawing/2014/main" id="{C668E85A-50EE-4AAF-81E8-262461E5C711}"/>
              </a:ext>
            </a:extLst>
          </p:cNvPr>
          <p:cNvSpPr txBox="1"/>
          <p:nvPr/>
        </p:nvSpPr>
        <p:spPr>
          <a:xfrm>
            <a:off x="420974" y="3716004"/>
            <a:ext cx="3113903" cy="584775"/>
          </a:xfrm>
          <a:prstGeom prst="rect">
            <a:avLst/>
          </a:prstGeom>
          <a:noFill/>
        </p:spPr>
        <p:txBody>
          <a:bodyPr wrap="square" rtlCol="0">
            <a:spAutoFit/>
          </a:bodyPr>
          <a:lstStyle/>
          <a:p>
            <a:pPr algn="ctr"/>
            <a:r>
              <a:rPr lang="en-US" sz="3200" b="1" dirty="0">
                <a:solidFill>
                  <a:schemeClr val="accent1"/>
                </a:solidFill>
              </a:rPr>
              <a:t>Example</a:t>
            </a:r>
          </a:p>
        </p:txBody>
      </p:sp>
    </p:spTree>
    <p:extLst>
      <p:ext uri="{BB962C8B-B14F-4D97-AF65-F5344CB8AC3E}">
        <p14:creationId xmlns:p14="http://schemas.microsoft.com/office/powerpoint/2010/main" val="29135777"/>
      </p:ext>
    </p:extLst>
  </p:cSld>
  <p:clrMapOvr>
    <a:masterClrMapping/>
  </p:clrMapOvr>
  <p:transition spd="med">
    <p:pull/>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DROP or UPDATE VIEW</a:t>
            </a:r>
          </a:p>
        </p:txBody>
      </p:sp>
      <p:sp>
        <p:nvSpPr>
          <p:cNvPr id="37" name="Footer Placeholder 3"/>
          <p:cNvSpPr>
            <a:spLocks noGrp="1"/>
          </p:cNvSpPr>
          <p:nvPr>
            <p:ph type="ftr" sz="quarter" idx="11"/>
          </p:nvPr>
        </p:nvSpPr>
        <p:spPr>
          <a:xfrm>
            <a:off x="4038600" y="6356350"/>
            <a:ext cx="4114800" cy="365125"/>
          </a:xfrm>
        </p:spPr>
        <p:txBody>
          <a:bodyPr/>
          <a:lstStyle/>
          <a:p>
            <a:r>
              <a:rPr lang="en-US" sz="1400" dirty="0">
                <a:solidFill>
                  <a:schemeClr val="bg1"/>
                </a:solidFill>
              </a:rPr>
              <a:t>Start-Tech Academy</a:t>
            </a:r>
          </a:p>
        </p:txBody>
      </p:sp>
      <p:sp>
        <p:nvSpPr>
          <p:cNvPr id="5" name="TextBox 4"/>
          <p:cNvSpPr txBox="1"/>
          <p:nvPr/>
        </p:nvSpPr>
        <p:spPr>
          <a:xfrm>
            <a:off x="543697" y="1385853"/>
            <a:ext cx="11257006" cy="369332"/>
          </a:xfrm>
          <a:prstGeom prst="rect">
            <a:avLst/>
          </a:prstGeom>
          <a:noFill/>
          <a:ln w="6350">
            <a:solidFill>
              <a:srgbClr val="263393"/>
            </a:solidFill>
            <a:prstDash val="sysDot"/>
          </a:ln>
        </p:spPr>
        <p:txBody>
          <a:bodyPr wrap="square" rtlCol="0">
            <a:spAutoFit/>
          </a:bodyPr>
          <a:lstStyle/>
          <a:p>
            <a:pPr algn="ctr"/>
            <a:r>
              <a:rPr lang="en-US" dirty="0"/>
              <a:t>VIEW is not a physical table, it is a virtual table created by a query joining one or more tables.</a:t>
            </a:r>
          </a:p>
        </p:txBody>
      </p:sp>
      <p:cxnSp>
        <p:nvCxnSpPr>
          <p:cNvPr id="8" name="Straight Connector 7"/>
          <p:cNvCxnSpPr/>
          <p:nvPr/>
        </p:nvCxnSpPr>
        <p:spPr>
          <a:xfrm>
            <a:off x="3401527" y="2384852"/>
            <a:ext cx="0" cy="3247081"/>
          </a:xfrm>
          <a:prstGeom prst="line">
            <a:avLst/>
          </a:prstGeom>
          <a:ln w="38100">
            <a:solidFill>
              <a:srgbClr val="0070C0"/>
            </a:solidFill>
            <a:prstDash val="dash"/>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287624" y="3716004"/>
            <a:ext cx="3113903" cy="584775"/>
          </a:xfrm>
          <a:prstGeom prst="rect">
            <a:avLst/>
          </a:prstGeom>
          <a:noFill/>
        </p:spPr>
        <p:txBody>
          <a:bodyPr wrap="square" rtlCol="0">
            <a:spAutoFit/>
          </a:bodyPr>
          <a:lstStyle/>
          <a:p>
            <a:pPr algn="ctr"/>
            <a:r>
              <a:rPr lang="en-US" sz="3200" b="1" dirty="0">
                <a:solidFill>
                  <a:schemeClr val="accent1"/>
                </a:solidFill>
              </a:rPr>
              <a:t>Example</a:t>
            </a:r>
          </a:p>
        </p:txBody>
      </p:sp>
      <p:sp>
        <p:nvSpPr>
          <p:cNvPr id="7" name="Rectangle 6"/>
          <p:cNvSpPr/>
          <p:nvPr/>
        </p:nvSpPr>
        <p:spPr>
          <a:xfrm>
            <a:off x="4038600" y="3269727"/>
            <a:ext cx="7552038" cy="1477328"/>
          </a:xfrm>
          <a:prstGeom prst="rect">
            <a:avLst/>
          </a:prstGeom>
        </p:spPr>
        <p:txBody>
          <a:bodyPr wrap="square">
            <a:spAutoFit/>
          </a:bodyPr>
          <a:lstStyle/>
          <a:p>
            <a:r>
              <a:rPr lang="en-US" dirty="0" smtClean="0">
                <a:latin typeface="+mj-lt"/>
              </a:rPr>
              <a:t>DROP VIEW logistics;</a:t>
            </a:r>
          </a:p>
          <a:p>
            <a:endParaRPr lang="en-US" dirty="0">
              <a:latin typeface="+mj-lt"/>
            </a:endParaRPr>
          </a:p>
          <a:p>
            <a:r>
              <a:rPr lang="en-US" dirty="0">
                <a:latin typeface="+mj-lt"/>
              </a:rPr>
              <a:t>UPDATE </a:t>
            </a:r>
            <a:r>
              <a:rPr lang="en-US" dirty="0" smtClean="0">
                <a:latin typeface="+mj-lt"/>
              </a:rPr>
              <a:t>logistics</a:t>
            </a:r>
            <a:endParaRPr lang="en-US" dirty="0">
              <a:latin typeface="+mj-lt"/>
            </a:endParaRPr>
          </a:p>
          <a:p>
            <a:r>
              <a:rPr lang="en-US" dirty="0">
                <a:latin typeface="+mj-lt"/>
              </a:rPr>
              <a:t>   SET </a:t>
            </a:r>
            <a:r>
              <a:rPr lang="en-US" dirty="0" smtClean="0">
                <a:latin typeface="+mj-lt"/>
              </a:rPr>
              <a:t>Country </a:t>
            </a:r>
            <a:r>
              <a:rPr lang="en-US" dirty="0">
                <a:latin typeface="+mj-lt"/>
              </a:rPr>
              <a:t>= </a:t>
            </a:r>
            <a:r>
              <a:rPr lang="en-US" dirty="0" smtClean="0">
                <a:latin typeface="+mj-lt"/>
              </a:rPr>
              <a:t>US</a:t>
            </a:r>
            <a:endParaRPr lang="en-US" dirty="0">
              <a:latin typeface="+mj-lt"/>
            </a:endParaRPr>
          </a:p>
          <a:p>
            <a:r>
              <a:rPr lang="en-US" dirty="0">
                <a:latin typeface="+mj-lt"/>
              </a:rPr>
              <a:t>   WHERE </a:t>
            </a:r>
            <a:r>
              <a:rPr lang="en-US" dirty="0" smtClean="0">
                <a:latin typeface="+mj-lt"/>
              </a:rPr>
              <a:t>Country </a:t>
            </a:r>
            <a:r>
              <a:rPr lang="en-US" dirty="0">
                <a:latin typeface="+mj-lt"/>
              </a:rPr>
              <a:t>= </a:t>
            </a:r>
            <a:r>
              <a:rPr lang="en-US" dirty="0" smtClean="0">
                <a:latin typeface="+mj-lt"/>
              </a:rPr>
              <a:t>‘United States’;</a:t>
            </a:r>
            <a:endParaRPr lang="en-US" dirty="0">
              <a:latin typeface="+mj-lt"/>
            </a:endParaRPr>
          </a:p>
        </p:txBody>
      </p:sp>
    </p:spTree>
    <p:extLst>
      <p:ext uri="{BB962C8B-B14F-4D97-AF65-F5344CB8AC3E}">
        <p14:creationId xmlns:p14="http://schemas.microsoft.com/office/powerpoint/2010/main" val="3405640021"/>
      </p:ext>
    </p:extLst>
  </p:cSld>
  <p:clrMapOvr>
    <a:masterClrMapping/>
  </p:clrMapOvr>
  <p:transition spd="med">
    <p:pull/>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VIEW</a:t>
            </a:r>
          </a:p>
        </p:txBody>
      </p:sp>
      <p:sp>
        <p:nvSpPr>
          <p:cNvPr id="37" name="Footer Placeholder 3"/>
          <p:cNvSpPr>
            <a:spLocks noGrp="1"/>
          </p:cNvSpPr>
          <p:nvPr>
            <p:ph type="ftr" sz="quarter" idx="11"/>
          </p:nvPr>
        </p:nvSpPr>
        <p:spPr>
          <a:xfrm>
            <a:off x="4038600" y="6356350"/>
            <a:ext cx="4114800" cy="365125"/>
          </a:xfrm>
        </p:spPr>
        <p:txBody>
          <a:bodyPr/>
          <a:lstStyle/>
          <a:p>
            <a:r>
              <a:rPr lang="en-US" sz="1400" dirty="0">
                <a:solidFill>
                  <a:schemeClr val="bg1"/>
                </a:solidFill>
              </a:rPr>
              <a:t>Start-Tech Academy</a:t>
            </a:r>
          </a:p>
        </p:txBody>
      </p:sp>
      <p:cxnSp>
        <p:nvCxnSpPr>
          <p:cNvPr id="8" name="Straight Connector 7"/>
          <p:cNvCxnSpPr/>
          <p:nvPr/>
        </p:nvCxnSpPr>
        <p:spPr>
          <a:xfrm>
            <a:off x="3401527" y="2384852"/>
            <a:ext cx="0" cy="3247081"/>
          </a:xfrm>
          <a:prstGeom prst="line">
            <a:avLst/>
          </a:prstGeom>
          <a:ln w="38100">
            <a:solidFill>
              <a:srgbClr val="0070C0"/>
            </a:solidFill>
            <a:prstDash val="dash"/>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287624" y="3716004"/>
            <a:ext cx="3113903" cy="584775"/>
          </a:xfrm>
          <a:prstGeom prst="rect">
            <a:avLst/>
          </a:prstGeom>
          <a:noFill/>
        </p:spPr>
        <p:txBody>
          <a:bodyPr wrap="square" rtlCol="0">
            <a:spAutoFit/>
          </a:bodyPr>
          <a:lstStyle/>
          <a:p>
            <a:pPr algn="ctr"/>
            <a:r>
              <a:rPr lang="en-US" sz="3200" b="1" dirty="0">
                <a:solidFill>
                  <a:schemeClr val="accent1"/>
                </a:solidFill>
              </a:rPr>
              <a:t>NOTES</a:t>
            </a:r>
          </a:p>
        </p:txBody>
      </p:sp>
      <p:sp>
        <p:nvSpPr>
          <p:cNvPr id="7" name="Rectangle 6"/>
          <p:cNvSpPr/>
          <p:nvPr/>
        </p:nvSpPr>
        <p:spPr>
          <a:xfrm>
            <a:off x="3788490" y="1385853"/>
            <a:ext cx="8115886" cy="4524315"/>
          </a:xfrm>
          <a:prstGeom prst="rect">
            <a:avLst/>
          </a:prstGeom>
        </p:spPr>
        <p:txBody>
          <a:bodyPr wrap="square">
            <a:spAutoFit/>
          </a:bodyPr>
          <a:lstStyle/>
          <a:p>
            <a:r>
              <a:rPr lang="en-US" dirty="0"/>
              <a:t>A view is a virtual table. A view consists of rows and columns just like a table. The difference between a view and a table is that views are definitions built on top of other tables (or views), and do not hold data themselves. If data is changing in the underlying table, the same change is reflected in the view. A view can be built on top of a single table or multiple tables. It can also be built on top of another view. In the </a:t>
            </a:r>
            <a:r>
              <a:rPr lang="en-US" b="1" dirty="0">
                <a:hlinkClick r:id="rId2"/>
              </a:rPr>
              <a:t>SQL Create View</a:t>
            </a:r>
            <a:r>
              <a:rPr lang="en-US" dirty="0"/>
              <a:t> page, we will see how a view can be built. </a:t>
            </a:r>
          </a:p>
          <a:p>
            <a:r>
              <a:rPr lang="en-US" dirty="0"/>
              <a:t>Views offer the following advantages: </a:t>
            </a:r>
          </a:p>
          <a:p>
            <a:r>
              <a:rPr lang="en-US" b="1" dirty="0"/>
              <a:t>1. Ease of use</a:t>
            </a:r>
            <a:r>
              <a:rPr lang="en-US" dirty="0"/>
              <a:t>: A view hides the complexity of the database tables from end users. Essentially we can think of views as a layer of abstraction on top of the database tables. </a:t>
            </a:r>
          </a:p>
          <a:p>
            <a:r>
              <a:rPr lang="en-US" b="1" dirty="0"/>
              <a:t>2. Space savings</a:t>
            </a:r>
            <a:r>
              <a:rPr lang="en-US" dirty="0"/>
              <a:t>: Views takes very little space to store, since they do not store actual data. </a:t>
            </a:r>
          </a:p>
          <a:p>
            <a:r>
              <a:rPr lang="en-US" b="1" dirty="0"/>
              <a:t>3. Additional data security</a:t>
            </a:r>
            <a:r>
              <a:rPr lang="en-US" dirty="0"/>
              <a:t>: Views can include only certain columns in the table so that only the non-sensitive columns are included and exposed to the end user. In addition, some databases allow views to have different security settings, thus hiding sensitive data from prying eyes. </a:t>
            </a:r>
          </a:p>
        </p:txBody>
      </p:sp>
    </p:spTree>
    <p:extLst>
      <p:ext uri="{BB962C8B-B14F-4D97-AF65-F5344CB8AC3E}">
        <p14:creationId xmlns:p14="http://schemas.microsoft.com/office/powerpoint/2010/main" val="1778334061"/>
      </p:ext>
    </p:extLst>
  </p:cSld>
  <p:clrMapOvr>
    <a:masterClrMapping/>
  </p:clrMapOvr>
  <p:transition spd="med">
    <p:pull/>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VIEW</a:t>
            </a:r>
          </a:p>
        </p:txBody>
      </p:sp>
      <p:sp>
        <p:nvSpPr>
          <p:cNvPr id="37" name="Footer Placeholder 3"/>
          <p:cNvSpPr>
            <a:spLocks noGrp="1"/>
          </p:cNvSpPr>
          <p:nvPr>
            <p:ph type="ftr" sz="quarter" idx="11"/>
          </p:nvPr>
        </p:nvSpPr>
        <p:spPr>
          <a:xfrm>
            <a:off x="4038600" y="6356350"/>
            <a:ext cx="4114800" cy="365125"/>
          </a:xfrm>
        </p:spPr>
        <p:txBody>
          <a:bodyPr/>
          <a:lstStyle/>
          <a:p>
            <a:r>
              <a:rPr lang="en-US" sz="1400" dirty="0">
                <a:solidFill>
                  <a:schemeClr val="bg1"/>
                </a:solidFill>
              </a:rPr>
              <a:t>Start-Tech Academy</a:t>
            </a:r>
          </a:p>
        </p:txBody>
      </p:sp>
      <p:cxnSp>
        <p:nvCxnSpPr>
          <p:cNvPr id="8" name="Straight Connector 7"/>
          <p:cNvCxnSpPr/>
          <p:nvPr/>
        </p:nvCxnSpPr>
        <p:spPr>
          <a:xfrm>
            <a:off x="3401527" y="2384852"/>
            <a:ext cx="0" cy="3247081"/>
          </a:xfrm>
          <a:prstGeom prst="line">
            <a:avLst/>
          </a:prstGeom>
          <a:ln w="38100">
            <a:solidFill>
              <a:srgbClr val="0070C0"/>
            </a:solidFill>
            <a:prstDash val="dash"/>
          </a:ln>
        </p:spPr>
        <p:style>
          <a:lnRef idx="1">
            <a:schemeClr val="accent1"/>
          </a:lnRef>
          <a:fillRef idx="0">
            <a:schemeClr val="accent1"/>
          </a:fillRef>
          <a:effectRef idx="0">
            <a:schemeClr val="accent1"/>
          </a:effectRef>
          <a:fontRef idx="minor">
            <a:schemeClr val="tx1"/>
          </a:fontRef>
        </p:style>
      </p:cxnSp>
      <p:sp>
        <p:nvSpPr>
          <p:cNvPr id="6" name="TextBox 5"/>
          <p:cNvSpPr txBox="1"/>
          <p:nvPr/>
        </p:nvSpPr>
        <p:spPr>
          <a:xfrm>
            <a:off x="287624" y="3716004"/>
            <a:ext cx="3113903" cy="584775"/>
          </a:xfrm>
          <a:prstGeom prst="rect">
            <a:avLst/>
          </a:prstGeom>
          <a:noFill/>
        </p:spPr>
        <p:txBody>
          <a:bodyPr wrap="square" rtlCol="0">
            <a:spAutoFit/>
          </a:bodyPr>
          <a:lstStyle/>
          <a:p>
            <a:pPr algn="ctr"/>
            <a:r>
              <a:rPr lang="en-US" sz="3200" b="1" dirty="0">
                <a:solidFill>
                  <a:schemeClr val="accent1"/>
                </a:solidFill>
              </a:rPr>
              <a:t>NOTES</a:t>
            </a:r>
          </a:p>
        </p:txBody>
      </p:sp>
      <p:sp>
        <p:nvSpPr>
          <p:cNvPr id="7" name="Rectangle 6"/>
          <p:cNvSpPr/>
          <p:nvPr/>
        </p:nvSpPr>
        <p:spPr>
          <a:xfrm>
            <a:off x="3943350" y="1720840"/>
            <a:ext cx="7552038" cy="3693319"/>
          </a:xfrm>
          <a:prstGeom prst="rect">
            <a:avLst/>
          </a:prstGeom>
        </p:spPr>
        <p:txBody>
          <a:bodyPr wrap="square">
            <a:spAutoFit/>
          </a:bodyPr>
          <a:lstStyle/>
          <a:p>
            <a:r>
              <a:rPr lang="en-US" dirty="0"/>
              <a:t>VIEW can be updated under certain conditions which are given below −</a:t>
            </a:r>
          </a:p>
          <a:p>
            <a:endParaRPr lang="en-US" dirty="0"/>
          </a:p>
          <a:p>
            <a:pPr marL="285750" indent="-285750">
              <a:buFont typeface="Arial" panose="020B0604020202020204" pitchFamily="34" charset="0"/>
              <a:buChar char="•"/>
            </a:pPr>
            <a:r>
              <a:rPr lang="en-US" dirty="0"/>
              <a:t>The SELECT clause may not contain the keyword DISTINCT.</a:t>
            </a:r>
          </a:p>
          <a:p>
            <a:pPr marL="285750" indent="-285750">
              <a:buFont typeface="Arial" panose="020B0604020202020204" pitchFamily="34" charset="0"/>
              <a:buChar char="•"/>
            </a:pPr>
            <a:r>
              <a:rPr lang="en-US" dirty="0"/>
              <a:t>The SELECT clause may not contain summary functions.</a:t>
            </a:r>
          </a:p>
          <a:p>
            <a:pPr marL="285750" indent="-285750">
              <a:buFont typeface="Arial" panose="020B0604020202020204" pitchFamily="34" charset="0"/>
              <a:buChar char="•"/>
            </a:pPr>
            <a:r>
              <a:rPr lang="en-US" dirty="0"/>
              <a:t>The SELECT clause may not contain set functions.</a:t>
            </a:r>
          </a:p>
          <a:p>
            <a:pPr marL="285750" indent="-285750">
              <a:buFont typeface="Arial" panose="020B0604020202020204" pitchFamily="34" charset="0"/>
              <a:buChar char="•"/>
            </a:pPr>
            <a:r>
              <a:rPr lang="en-US" dirty="0"/>
              <a:t>The SELECT clause may not contain set operators.</a:t>
            </a:r>
          </a:p>
          <a:p>
            <a:pPr marL="285750" indent="-285750">
              <a:buFont typeface="Arial" panose="020B0604020202020204" pitchFamily="34" charset="0"/>
              <a:buChar char="•"/>
            </a:pPr>
            <a:r>
              <a:rPr lang="en-US" dirty="0"/>
              <a:t>The SELECT clause may not contain an ORDER BY clause.</a:t>
            </a:r>
          </a:p>
          <a:p>
            <a:pPr marL="285750" indent="-285750">
              <a:buFont typeface="Arial" panose="020B0604020202020204" pitchFamily="34" charset="0"/>
              <a:buChar char="•"/>
            </a:pPr>
            <a:r>
              <a:rPr lang="en-US" dirty="0"/>
              <a:t>The FROM clause may not contain multiple tables.</a:t>
            </a:r>
          </a:p>
          <a:p>
            <a:pPr marL="285750" indent="-285750">
              <a:buFont typeface="Arial" panose="020B0604020202020204" pitchFamily="34" charset="0"/>
              <a:buChar char="•"/>
            </a:pPr>
            <a:r>
              <a:rPr lang="en-US" dirty="0"/>
              <a:t>The WHERE clause may not contain subqueries.</a:t>
            </a:r>
          </a:p>
          <a:p>
            <a:pPr marL="285750" indent="-285750">
              <a:buFont typeface="Arial" panose="020B0604020202020204" pitchFamily="34" charset="0"/>
              <a:buChar char="•"/>
            </a:pPr>
            <a:r>
              <a:rPr lang="en-US" dirty="0"/>
              <a:t>The query may not contain GROUP BY or HAVING.</a:t>
            </a:r>
          </a:p>
          <a:p>
            <a:pPr marL="285750" indent="-285750">
              <a:buFont typeface="Arial" panose="020B0604020202020204" pitchFamily="34" charset="0"/>
              <a:buChar char="•"/>
            </a:pPr>
            <a:r>
              <a:rPr lang="en-US" dirty="0"/>
              <a:t>Calculated columns may not be updated.</a:t>
            </a:r>
          </a:p>
          <a:p>
            <a:pPr marL="285750" indent="-285750">
              <a:buFont typeface="Arial" panose="020B0604020202020204" pitchFamily="34" charset="0"/>
              <a:buChar char="•"/>
            </a:pPr>
            <a:r>
              <a:rPr lang="en-US" dirty="0"/>
              <a:t>All NOT NULL columns from the base table must be included in the view in order for the INSERT query to function.</a:t>
            </a:r>
          </a:p>
        </p:txBody>
      </p:sp>
    </p:spTree>
    <p:extLst>
      <p:ext uri="{BB962C8B-B14F-4D97-AF65-F5344CB8AC3E}">
        <p14:creationId xmlns:p14="http://schemas.microsoft.com/office/powerpoint/2010/main" val="2840557196"/>
      </p:ext>
    </p:extLst>
  </p:cSld>
  <p:clrMapOvr>
    <a:masterClrMapping/>
  </p:clrMapOvr>
  <p:transition spd="med">
    <p:pull/>
  </p:transition>
  <p:timing>
    <p:tnLst>
      <p:par>
        <p:cTn id="1" dur="indefinite" restart="never" nodeType="tmRoot"/>
      </p:par>
    </p:tnLst>
  </p:timing>
</p:sld>
</file>

<file path=ppt/theme/theme1.xml><?xml version="1.0" encoding="utf-8"?>
<a:theme xmlns:a="http://schemas.openxmlformats.org/drawingml/2006/main" name="Template">
  <a:themeElements>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Introduction" id="{0DFD968B-AA01-406C-A47F-E9FDBCCC2B96}" vid="{98E5E3AF-DFD5-4439-A20E-53DB0E246083}"/>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Introduction" id="{0DFD968B-AA01-406C-A47F-E9FDBCCC2B96}" vid="{65C77357-C672-4542-A3FE-FD6AB35C422B}"/>
    </a:ext>
  </a:extLst>
</a:theme>
</file>

<file path=docProps/app.xml><?xml version="1.0" encoding="utf-8"?>
<Properties xmlns="http://schemas.openxmlformats.org/officeDocument/2006/extended-properties" xmlns:vt="http://schemas.openxmlformats.org/officeDocument/2006/docPropsVTypes">
  <Template>Template_v01</Template>
  <TotalTime>4440</TotalTime>
  <Words>477</Words>
  <Application>Microsoft Office PowerPoint</Application>
  <PresentationFormat>Widescreen</PresentationFormat>
  <Paragraphs>57</Paragraphs>
  <Slides>6</Slides>
  <Notes>0</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6</vt:i4>
      </vt:variant>
    </vt:vector>
  </HeadingPairs>
  <TitlesOfParts>
    <vt:vector size="12" baseType="lpstr">
      <vt:lpstr>Calibri</vt:lpstr>
      <vt:lpstr>Century Gothic</vt:lpstr>
      <vt:lpstr>Arial</vt:lpstr>
      <vt:lpstr>Calibri Light</vt:lpstr>
      <vt:lpstr>Template</vt:lpstr>
      <vt:lpstr>Custom Design</vt:lpstr>
      <vt:lpstr>PowerPoint Presentation</vt:lpstr>
      <vt:lpstr>VIEW</vt:lpstr>
      <vt:lpstr>CREATE VIEW</vt:lpstr>
      <vt:lpstr>DROP or UPDATE VIEW</vt:lpstr>
      <vt:lpstr>VIEW</vt:lpstr>
      <vt:lpstr>VIEW</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Start-tech academy(Pukhraj Parikh, Abhishek Bansal)</dc:creator>
  <cp:lastModifiedBy>Pukhraj Parikh</cp:lastModifiedBy>
  <cp:revision>107</cp:revision>
  <dcterms:created xsi:type="dcterms:W3CDTF">2018-09-26T08:50:40Z</dcterms:created>
  <dcterms:modified xsi:type="dcterms:W3CDTF">2018-12-24T13:26:40Z</dcterms:modified>
</cp:coreProperties>
</file>